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80" r:id="rId5"/>
    <p:sldId id="28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33CC7-6804-4EB1-A103-9FBFC1074F05}" type="datetimeFigureOut">
              <a:rPr lang="en-IN" smtClean="0"/>
              <a:t>20-03-2025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F0D8A-B37C-437F-BEFA-8AAB645645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387E22-1F29-DA9E-D432-3AEEDE61D0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1D36DA-E4A7-FCB5-B3A7-4B975C56C4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5E21F-52E4-A942-2E86-50406A2BB1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822236-F731-4BD2-B988-55B249F93FA2}" type="slidenum"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A7891-7689-701B-8B1B-5D49F2362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52CEA-5FC2-0FEA-097A-468987C8A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F0991-B304-044C-8D3F-479B632B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A43-007F-4C4D-BD1A-615E691E1215}" type="datetimeFigureOut">
              <a:rPr lang="en-IN" smtClean="0"/>
              <a:t>20-03-2025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5598B-4CCA-B471-16AA-5C5F15FB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2A79D-E97B-11E4-4BEC-38486A67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D871-0D83-4D16-8E66-A66C7BEA3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913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6AACA-E8A5-1366-9841-EF7EEB2B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FB1D2-818E-EF04-6E7A-4E5D43629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B32BF-1255-2478-5D58-EC17D15F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A43-007F-4C4D-BD1A-615E691E1215}" type="datetimeFigureOut">
              <a:rPr lang="en-IN" smtClean="0"/>
              <a:t>20-03-2025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F344E-B40D-53C6-ADA2-049975AD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891EA-9A8E-880F-21C1-796F881D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D871-0D83-4D16-8E66-A66C7BEA3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192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DC861-E162-BFAA-3B12-32655E85F7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8DE46-CB81-20CA-EA40-79AF64C75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253B8-E229-EFDA-B3D4-24CBFEC5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A43-007F-4C4D-BD1A-615E691E1215}" type="datetimeFigureOut">
              <a:rPr lang="en-IN" smtClean="0"/>
              <a:t>20-03-2025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15653-FE05-4CA0-C6FD-B3E3DE3A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737EE-920C-9333-627A-95FC6054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D871-0D83-4D16-8E66-A66C7BEA3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631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C10A0-D248-BA1E-A6DC-527192B23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2B3EB-B9CB-AC9D-95CC-F2FFFCC99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E13D3-4B9A-BE1F-6AA3-7227E33E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A43-007F-4C4D-BD1A-615E691E1215}" type="datetimeFigureOut">
              <a:rPr lang="en-IN" smtClean="0"/>
              <a:t>20-03-2025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01BDB-C29E-8246-1247-7AA336733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18BC6-F6C5-CB72-1B4E-54B1EF1A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D871-0D83-4D16-8E66-A66C7BEA3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543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F9504-929A-734B-E2AB-46E588F9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F892F-8B61-7BFF-935A-0110B3536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00040-DE2D-C07C-1927-17C84DD0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A43-007F-4C4D-BD1A-615E691E1215}" type="datetimeFigureOut">
              <a:rPr lang="en-IN" smtClean="0"/>
              <a:t>20-03-2025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F9B69-C924-6890-547E-8ABACFEB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4BBF1-46C7-890F-D185-79AD1F93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D871-0D83-4D16-8E66-A66C7BEA3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70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16398-7D5D-38EF-4E7B-B0611813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AF758-AC7E-B645-1221-C4CC9C96F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23D44-1283-E7B3-6E53-43A5D5C1A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4CC42-E8EB-AC2D-796F-CA13F64B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A43-007F-4C4D-BD1A-615E691E1215}" type="datetimeFigureOut">
              <a:rPr lang="en-IN" smtClean="0"/>
              <a:t>20-03-2025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2BBD0-9541-1F4A-50CC-E5F48379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A242C-30B2-E4D6-D692-BCF9EB03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D871-0D83-4D16-8E66-A66C7BEA3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436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F50DA-E189-83E7-05A1-FDD5EA8D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759BC-AECF-E18E-A1C9-AD87699FF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941B5-8E36-C082-474A-7C0B50B08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D0BBC-BDF4-6E8D-5804-4B367C7E8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CF581-F5F4-0E6A-97C6-3D5B7BC46F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B8EAC-A3E0-A696-8548-E0443AC4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A43-007F-4C4D-BD1A-615E691E1215}" type="datetimeFigureOut">
              <a:rPr lang="en-IN" smtClean="0"/>
              <a:t>20-03-2025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11FB-564A-0C78-D4B0-5D06C95C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F9311-0FC9-AC48-2E59-7B24FA2B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D871-0D83-4D16-8E66-A66C7BEA3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60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5F8F-D0B9-8C76-3419-B81DF92F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F4702-4DEC-75C0-D5EF-C3F23165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A43-007F-4C4D-BD1A-615E691E1215}" type="datetimeFigureOut">
              <a:rPr lang="en-IN" smtClean="0"/>
              <a:t>20-03-2025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FEFEE-13FC-C37B-4807-1EDB302A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A3BE3-A39B-0317-F490-149F8A5D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D871-0D83-4D16-8E66-A66C7BEA3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292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52DD4-F733-4746-3CFA-AF2373B6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A43-007F-4C4D-BD1A-615E691E1215}" type="datetimeFigureOut">
              <a:rPr lang="en-IN" smtClean="0"/>
              <a:t>20-03-2025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C052A-4083-BBA8-FB1C-2F823531F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25E93-6FA3-96B4-67DE-196DEFC7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D871-0D83-4D16-8E66-A66C7BEA3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589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D683E-679E-DB4D-21DB-4358EF01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15D94-78B1-48C2-75AB-D41F46AE1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76988-7052-C24A-CCD1-AA48AE4E1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335B7-4A1D-13DB-816D-28A2C50E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A43-007F-4C4D-BD1A-615E691E1215}" type="datetimeFigureOut">
              <a:rPr lang="en-IN" smtClean="0"/>
              <a:t>20-03-2025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B2E7E-049C-4B08-0778-CDD6FD4D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2AF5E-E063-66FA-D6AB-561E0730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D871-0D83-4D16-8E66-A66C7BEA3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07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312-41BB-BCCB-A0F1-67A5C946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FC6B9D-347F-CDF4-DA5F-BBEBA738F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E83C2-7C47-2587-EA85-2306C42FF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9EA8C-522E-EEAF-F893-F633EA4A8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EA43-007F-4C4D-BD1A-615E691E1215}" type="datetimeFigureOut">
              <a:rPr lang="en-IN" smtClean="0"/>
              <a:t>20-03-2025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24F62-8007-FA74-52B3-66C3ADDB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28A57-3055-FAE3-5F55-22470310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D871-0D83-4D16-8E66-A66C7BEA3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67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90EF4E-3AB8-CCEE-AB35-A8DAED7FE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67214-64A4-2ABA-56E6-4C92F3090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0B55B-1EA6-7C2B-4E08-FB68F47AD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BFEA43-007F-4C4D-BD1A-615E691E1215}" type="datetimeFigureOut">
              <a:rPr lang="en-IN" smtClean="0"/>
              <a:t>20-03-2025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19F71-4B0E-ACE9-40A7-052339200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E385-467E-8F3F-A40D-D0DF32554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EAD871-0D83-4D16-8E66-A66C7BEA3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784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hyperlink" Target="mailto:shubham.waje@tropmet.res.in" TargetMode="Externa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781421E-78AF-E389-D4B8-A56CDE5E883B}"/>
              </a:ext>
            </a:extLst>
          </p:cNvPr>
          <p:cNvSpPr txBox="1"/>
          <p:nvPr/>
        </p:nvSpPr>
        <p:spPr>
          <a:xfrm>
            <a:off x="2149927" y="-365"/>
            <a:ext cx="7798745" cy="16652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cs typeface="arial"/>
              </a:rPr>
              <a:t>Role of Quasi-Biennial Oscillation in </a:t>
            </a:r>
            <a:r>
              <a:rPr lang="en-US" sz="2800" b="1" i="0" u="none" strike="noStrike" kern="1200" cap="none" spc="0" baseline="0" err="1">
                <a:solidFill>
                  <a:srgbClr val="000000"/>
                </a:solidFill>
                <a:uFillTx/>
                <a:latin typeface="Times New Roman"/>
                <a:cs typeface="arial"/>
              </a:rPr>
              <a:t>modulationg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cs typeface="arial"/>
              </a:rPr>
              <a:t> </a:t>
            </a:r>
            <a:r>
              <a:rPr lang="en-US" sz="2800" b="1" i="0" u="none" strike="noStrike" kern="1200" cap="none" spc="0" baseline="0" err="1">
                <a:solidFill>
                  <a:srgbClr val="000000"/>
                </a:solidFill>
                <a:uFillTx/>
                <a:latin typeface="Times New Roman"/>
                <a:cs typeface="arial"/>
              </a:rPr>
              <a:t>Subseasonal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cs typeface="arial"/>
              </a:rPr>
              <a:t> variability of Indian Summer Monsson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503158C-0BDF-DC57-0254-3C64F8054DE8}"/>
              </a:ext>
            </a:extLst>
          </p:cNvPr>
          <p:cNvSpPr txBox="1"/>
          <p:nvPr/>
        </p:nvSpPr>
        <p:spPr>
          <a:xfrm>
            <a:off x="2080122" y="5734092"/>
            <a:ext cx="8043867" cy="5397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342900" marR="0" lvl="0" indent="-342900" algn="ctr" defTabSz="457200" rtl="0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A" sz="24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ＭＳ Ｐゴシック"/>
                <a:cs typeface="Times New Roman"/>
              </a:rPr>
              <a:t>Shubham Waje</a:t>
            </a:r>
          </a:p>
          <a:p>
            <a:pPr marL="342900" marR="0" lvl="0" indent="-342900" algn="ctr" defTabSz="457200" rtl="0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A" sz="2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ＭＳ Ｐゴシック"/>
              <a:cs typeface="Times New Roman" pitchFamily="18"/>
            </a:endParaRPr>
          </a:p>
          <a:p>
            <a:pPr marL="342900" marR="0" lvl="0" indent="-342900" algn="ctr" defTabSz="457200" rtl="0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A" sz="2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ＭＳ Ｐゴシック"/>
              <a:cs typeface="Times New Roman" pitchFamily="18"/>
            </a:endParaRPr>
          </a:p>
          <a:p>
            <a:pPr marL="342900" marR="0" lvl="0" indent="-342900" algn="ctr" defTabSz="457200" rtl="0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A" sz="10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ＭＳ Ｐゴシック"/>
              <a:cs typeface="Times New Roman" pitchFamily="1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8001A03-7BFE-5A6D-9812-472641C165C7}"/>
              </a:ext>
            </a:extLst>
          </p:cNvPr>
          <p:cNvSpPr txBox="1"/>
          <p:nvPr/>
        </p:nvSpPr>
        <p:spPr>
          <a:xfrm>
            <a:off x="2064623" y="6168240"/>
            <a:ext cx="8043867" cy="431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342900" marR="0" lvl="0" indent="-342900" algn="ctr" defTabSz="457200" rtl="0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A" sz="16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ＭＳ Ｐゴシック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shubham.waje@tropmet.res.in</a:t>
            </a:r>
            <a:endParaRPr lang="fr-CA" sz="1600" b="1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ＭＳ Ｐゴシック"/>
              <a:cs typeface="Times New Roman"/>
            </a:endParaRPr>
          </a:p>
          <a:p>
            <a:pPr marL="342900" marR="0" lvl="0" indent="-342900" algn="ctr" defTabSz="457200" rtl="0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A" sz="10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ＭＳ Ｐゴシック"/>
              <a:cs typeface="Times New Roman" pitchFamily="18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A91C2B36-AF18-840F-D60C-459E640B5C15}"/>
              </a:ext>
            </a:extLst>
          </p:cNvPr>
          <p:cNvSpPr txBox="1"/>
          <p:nvPr/>
        </p:nvSpPr>
        <p:spPr>
          <a:xfrm>
            <a:off x="1722409" y="3965067"/>
            <a:ext cx="5184574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800" b="1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Calibri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2B0D4DF1-BB18-E028-6B02-1573AB9C9141}"/>
              </a:ext>
            </a:extLst>
          </p:cNvPr>
          <p:cNvSpPr txBox="1"/>
          <p:nvPr/>
        </p:nvSpPr>
        <p:spPr>
          <a:xfrm>
            <a:off x="4575145" y="5168627"/>
            <a:ext cx="2748869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20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cs typeface="Times New Roman"/>
              </a:rPr>
            </a:br>
            <a:r>
              <a:rPr lang="en-GB" sz="20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cs typeface="Times New Roman"/>
              </a:rPr>
              <a:t> </a:t>
            </a:r>
            <a:r>
              <a:rPr lang="en-IN" sz="2000" b="0" i="1" spc="-1">
                <a:solidFill>
                  <a:schemeClr val="tx1"/>
                </a:solidFill>
                <a:latin typeface="+mn-lt"/>
                <a:cs typeface="Times New Roman"/>
              </a:rPr>
              <a:t>Corresponding Author:</a:t>
            </a:r>
            <a:endParaRPr lang="en-US" sz="2000" b="1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E47EF4B-ABC0-0416-8DC8-F6B97B256C0D}"/>
              </a:ext>
            </a:extLst>
          </p:cNvPr>
          <p:cNvSpPr txBox="1"/>
          <p:nvPr/>
        </p:nvSpPr>
        <p:spPr>
          <a:xfrm>
            <a:off x="9430536" y="4184705"/>
            <a:ext cx="27432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cs typeface="Times New Roman"/>
            </a:endParaRPr>
          </a:p>
        </p:txBody>
      </p:sp>
      <p:pic>
        <p:nvPicPr>
          <p:cNvPr id="11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1ACBA3DC-DE9A-161A-8A3E-5C9E3D7C8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931" y="92528"/>
            <a:ext cx="1904996" cy="1904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9AF8F8-4B1B-8B8C-2B1F-A640707B7EC5}"/>
              </a:ext>
            </a:extLst>
          </p:cNvPr>
          <p:cNvSpPr txBox="1"/>
          <p:nvPr/>
        </p:nvSpPr>
        <p:spPr>
          <a:xfrm>
            <a:off x="1722409" y="3328377"/>
            <a:ext cx="957376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Shubham Waje</a:t>
            </a:r>
            <a:r>
              <a:rPr lang="en-US" sz="1800" b="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Susmitha Joseph</a:t>
            </a:r>
            <a:r>
              <a:rPr lang="en-US" sz="1800" b="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Phani M. Krishna</a:t>
            </a:r>
            <a:r>
              <a:rPr lang="en-US" sz="1800" b="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 and A. K. Sahai</a:t>
            </a:r>
            <a:r>
              <a:rPr lang="en-US" sz="1800" b="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br>
              <a:rPr lang="en-US" sz="32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Indian Institute of Tropical Meteorology,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Pune </a:t>
            </a: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Department of Atmospheric and Space Sciences, Savitribai Phule Pune University, Pune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613F53-561B-A30F-BE07-B7366B15B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8490" y="125937"/>
            <a:ext cx="1838579" cy="1838579"/>
          </a:xfrm>
          <a:prstGeom prst="rect">
            <a:avLst/>
          </a:prstGeom>
        </p:spPr>
      </p:pic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49D047F9-636B-01AD-8756-E0F9AF83F2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118750" t="-118750" r="-118750" b="-118750"/>
          <a:stretch>
            <a:fillRect/>
          </a:stretch>
        </p:blipFill>
        <p:spPr>
          <a:xfrm>
            <a:off x="10108490" y="4705392"/>
            <a:ext cx="2057400" cy="20574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55"/>
    </mc:Choice>
    <mc:Fallback>
      <p:transition spd="slow" advTm="13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5066A00-B10B-C28C-095C-CBC18F5F6F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2" name="Picture 1" descr="A graph of miso and miso phases&#10;&#10;AI-generated content may be incorrect.">
            <a:extLst>
              <a:ext uri="{FF2B5EF4-FFF2-40B4-BE49-F238E27FC236}">
                <a16:creationId xmlns:a16="http://schemas.microsoft.com/office/drawing/2014/main" id="{D09E0380-D76D-214C-D6FD-9715203F0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412" y="-3992"/>
            <a:ext cx="4667511" cy="3167350"/>
          </a:xfrm>
          <a:prstGeom prst="rect">
            <a:avLst/>
          </a:prstGeom>
        </p:spPr>
      </p:pic>
      <p:pic>
        <p:nvPicPr>
          <p:cNvPr id="3" name="Picture 2" descr="A map of india with different colored spots&#10;&#10;AI-generated content may be incorrect.">
            <a:extLst>
              <a:ext uri="{FF2B5EF4-FFF2-40B4-BE49-F238E27FC236}">
                <a16:creationId xmlns:a16="http://schemas.microsoft.com/office/drawing/2014/main" id="{EC4F4523-4D10-4001-2C8F-DA50A53A8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115" y="3160750"/>
            <a:ext cx="5278916" cy="2889159"/>
          </a:xfrm>
          <a:prstGeom prst="rect">
            <a:avLst/>
          </a:prstGeom>
        </p:spPr>
      </p:pic>
      <p:pic>
        <p:nvPicPr>
          <p:cNvPr id="4" name="Picture 3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BA129B50-A2D7-2BCD-63FC-D50692466A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374" y="132522"/>
            <a:ext cx="5837515" cy="5411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4F59E6-BA0E-CF0F-EC5A-E59440239677}"/>
              </a:ext>
            </a:extLst>
          </p:cNvPr>
          <p:cNvSpPr txBox="1"/>
          <p:nvPr/>
        </p:nvSpPr>
        <p:spPr>
          <a:xfrm>
            <a:off x="165652" y="5632173"/>
            <a:ext cx="5830955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Times New Roman"/>
                <a:cs typeface="Times New Roman"/>
              </a:rPr>
              <a:t>Fig. 1: </a:t>
            </a:r>
            <a:r>
              <a:rPr lang="en-US" sz="1400" dirty="0">
                <a:latin typeface="Times New Roman"/>
                <a:cs typeface="Times New Roman"/>
              </a:rPr>
              <a:t>(a)</a:t>
            </a:r>
            <a:r>
              <a:rPr lang="en-US" sz="1400" b="1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Variance (b) Power Spectrum (c) amplitudes of PC1 and PC2. (d) QBO Index defined at 50 </a:t>
            </a:r>
            <a:r>
              <a:rPr lang="en-US" sz="1400" dirty="0" err="1">
                <a:latin typeface="Times New Roman"/>
                <a:cs typeface="Times New Roman"/>
              </a:rPr>
              <a:t>hPa</a:t>
            </a:r>
            <a:r>
              <a:rPr lang="en-US" sz="1400" dirty="0">
                <a:latin typeface="Times New Roman"/>
                <a:cs typeface="Times New Roman"/>
              </a:rPr>
              <a:t> (e) The correlation coefficient with primary timeseries (f) QBO phase-space diagram.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ADE0BF-1319-FCE5-CB9B-AAEDF5A74711}"/>
              </a:ext>
            </a:extLst>
          </p:cNvPr>
          <p:cNvSpPr txBox="1"/>
          <p:nvPr/>
        </p:nvSpPr>
        <p:spPr>
          <a:xfrm>
            <a:off x="10767392" y="0"/>
            <a:ext cx="1347302" cy="3158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A47F73-9C91-2B15-8D62-CA05C8C94C23}"/>
              </a:ext>
            </a:extLst>
          </p:cNvPr>
          <p:cNvSpPr txBox="1"/>
          <p:nvPr/>
        </p:nvSpPr>
        <p:spPr>
          <a:xfrm>
            <a:off x="10767392" y="132521"/>
            <a:ext cx="134730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200">
                <a:latin typeface="Times New Roman"/>
                <a:cs typeface="Times New Roman"/>
              </a:rPr>
              <a:t>Fig.2 Average MISO amplitude in EOF defined QBO (a) Middle Phase (b) Lower Phase </a:t>
            </a:r>
            <a:endParaRPr lang="en-US" sz="1200" dirty="0">
              <a:latin typeface="Times New Roman"/>
              <a:cs typeface="Times New Roman"/>
            </a:endParaRPr>
          </a:p>
          <a:p>
            <a:pPr algn="l"/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6C9499-C1B5-E01D-0269-9235A13645BB}"/>
              </a:ext>
            </a:extLst>
          </p:cNvPr>
          <p:cNvSpPr txBox="1"/>
          <p:nvPr/>
        </p:nvSpPr>
        <p:spPr>
          <a:xfrm>
            <a:off x="6261652" y="6051827"/>
            <a:ext cx="5930348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200" dirty="0">
                <a:latin typeface="Times New Roman"/>
                <a:cs typeface="Times New Roman"/>
              </a:rPr>
              <a:t>Fig.3 Average Rainfall anomaly (mm) over Indian subcontinent for different phases of the QBO defined by EOF criteria and their difference. </a:t>
            </a:r>
            <a:endParaRPr lang="en-US" sz="12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5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857"/>
    </mc:Choice>
    <mc:Fallback>
      <p:transition spd="slow" advTm="97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9739ca-54f6-490e-9d4c-aa580d0424c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4C7A69666D914EA829652ACCB677B7" ma:contentTypeVersion="14" ma:contentTypeDescription="Create a new document." ma:contentTypeScope="" ma:versionID="2f7811a74baad409d04d56f3e2443b1b">
  <xsd:schema xmlns:xsd="http://www.w3.org/2001/XMLSchema" xmlns:xs="http://www.w3.org/2001/XMLSchema" xmlns:p="http://schemas.microsoft.com/office/2006/metadata/properties" xmlns:ns3="2e9739ca-54f6-490e-9d4c-aa580d0424c7" xmlns:ns4="596644dd-92e9-4d7c-a6fe-163d761b31a0" targetNamespace="http://schemas.microsoft.com/office/2006/metadata/properties" ma:root="true" ma:fieldsID="4f69709218772c929d75997abbae106a" ns3:_="" ns4:_="">
    <xsd:import namespace="2e9739ca-54f6-490e-9d4c-aa580d0424c7"/>
    <xsd:import namespace="596644dd-92e9-4d7c-a6fe-163d761b31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739ca-54f6-490e-9d4c-aa580d0424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6644dd-92e9-4d7c-a6fe-163d761b31a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35B2C2-1F05-4D9F-96AE-21E61FAE11B7}">
  <ds:schemaRefs>
    <ds:schemaRef ds:uri="596644dd-92e9-4d7c-a6fe-163d761b31a0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2e9739ca-54f6-490e-9d4c-aa580d0424c7"/>
  </ds:schemaRefs>
</ds:datastoreItem>
</file>

<file path=customXml/itemProps2.xml><?xml version="1.0" encoding="utf-8"?>
<ds:datastoreItem xmlns:ds="http://schemas.openxmlformats.org/officeDocument/2006/customXml" ds:itemID="{8F8500B6-C5A7-44AC-99CC-C81DA20F03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E034BF-F110-4EEC-B85A-D9CBC8102C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9739ca-54f6-490e-9d4c-aa580d0424c7"/>
    <ds:schemaRef ds:uri="596644dd-92e9-4d7c-a6fe-163d761b31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166</Words>
  <Application>Microsoft Office PowerPoint</Application>
  <PresentationFormat>Widescreen</PresentationFormat>
  <Paragraphs>11</Paragraphs>
  <Slides>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Shubham Waje</dc:creator>
  <cp:lastModifiedBy>Shubham Waje</cp:lastModifiedBy>
  <cp:revision>41</cp:revision>
  <dcterms:created xsi:type="dcterms:W3CDTF">2025-03-16T08:41:43Z</dcterms:created>
  <dcterms:modified xsi:type="dcterms:W3CDTF">2025-03-20T05:25:51Z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0x010100844C7A69666D914EA829652ACCB677B7</vt:lpwstr>
  </property>
</Properties>
</file>