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</p:sldMasterIdLst>
  <p:notesMasterIdLst>
    <p:notesMasterId r:id="rId22"/>
  </p:notesMasterIdLst>
  <p:handoutMasterIdLst>
    <p:handoutMasterId r:id="rId23"/>
  </p:handoutMasterIdLst>
  <p:sldIdLst>
    <p:sldId id="554" r:id="rId6"/>
    <p:sldId id="341" r:id="rId7"/>
    <p:sldId id="381" r:id="rId8"/>
    <p:sldId id="389" r:id="rId9"/>
    <p:sldId id="413" r:id="rId10"/>
    <p:sldId id="412" r:id="rId11"/>
    <p:sldId id="388" r:id="rId12"/>
    <p:sldId id="387" r:id="rId13"/>
    <p:sldId id="347" r:id="rId14"/>
    <p:sldId id="380" r:id="rId15"/>
    <p:sldId id="546" r:id="rId16"/>
    <p:sldId id="430" r:id="rId17"/>
    <p:sldId id="418" r:id="rId18"/>
    <p:sldId id="555" r:id="rId19"/>
    <p:sldId id="420" r:id="rId20"/>
    <p:sldId id="339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C74B"/>
    <a:srgbClr val="B3740D"/>
    <a:srgbClr val="168C35"/>
    <a:srgbClr val="148231"/>
    <a:srgbClr val="1BAD41"/>
    <a:srgbClr val="568636"/>
    <a:srgbClr val="8E6C00"/>
    <a:srgbClr val="000000"/>
    <a:srgbClr val="0000FF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B9A6F-3C20-4DA2-BA12-6DC6C4BF3B3C}" v="55" dt="2025-03-16T20:26:0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FF95820-84BB-3447-8286-60A51307E7F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C08FC54-6AE4-6A4A-9756-823A0F1BE5A6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4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4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1C745E-9B5A-59BF-BF50-4F251E39D58D}"/>
              </a:ext>
            </a:extLst>
          </p:cNvPr>
          <p:cNvSpPr/>
          <p:nvPr userDrawn="1"/>
        </p:nvSpPr>
        <p:spPr>
          <a:xfrm>
            <a:off x="304800" y="266701"/>
            <a:ext cx="11582400" cy="6324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2B4A7EA-9E3F-9CE1-56B5-92F4FDDA69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4100" y="758952"/>
            <a:ext cx="7543800" cy="5029200"/>
          </a:xfrm>
          <a:custGeom>
            <a:avLst/>
            <a:gdLst>
              <a:gd name="connsiteX0" fmla="*/ 3567113 w 7543800"/>
              <a:gd name="connsiteY0" fmla="*/ 4869270 h 5029200"/>
              <a:gd name="connsiteX1" fmla="*/ 3567113 w 7543800"/>
              <a:gd name="connsiteY1" fmla="*/ 4957572 h 5029200"/>
              <a:gd name="connsiteX2" fmla="*/ 3976688 w 7543800"/>
              <a:gd name="connsiteY2" fmla="*/ 4957572 h 5029200"/>
              <a:gd name="connsiteX3" fmla="*/ 3976688 w 7543800"/>
              <a:gd name="connsiteY3" fmla="*/ 4869270 h 5029200"/>
              <a:gd name="connsiteX4" fmla="*/ 0 w 7543800"/>
              <a:gd name="connsiteY4" fmla="*/ 0 h 5029200"/>
              <a:gd name="connsiteX5" fmla="*/ 7543800 w 7543800"/>
              <a:gd name="connsiteY5" fmla="*/ 0 h 5029200"/>
              <a:gd name="connsiteX6" fmla="*/ 7543800 w 7543800"/>
              <a:gd name="connsiteY6" fmla="*/ 5029200 h 5029200"/>
              <a:gd name="connsiteX7" fmla="*/ 0 w 7543800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3800" h="5029200">
                <a:moveTo>
                  <a:pt x="3567113" y="4869270"/>
                </a:moveTo>
                <a:lnTo>
                  <a:pt x="3567113" y="4957572"/>
                </a:lnTo>
                <a:lnTo>
                  <a:pt x="3976688" y="4957572"/>
                </a:lnTo>
                <a:lnTo>
                  <a:pt x="3976688" y="4869270"/>
                </a:lnTo>
                <a:close/>
                <a:moveTo>
                  <a:pt x="0" y="0"/>
                </a:moveTo>
                <a:lnTo>
                  <a:pt x="7543800" y="0"/>
                </a:lnTo>
                <a:lnTo>
                  <a:pt x="754380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8960"/>
            <a:ext cx="10515600" cy="640080"/>
          </a:xfrm>
        </p:spPr>
        <p:txBody>
          <a:bodyPr anchor="ctr"/>
          <a:lstStyle>
            <a:lvl1pPr algn="ctr">
              <a:defRPr sz="60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70834-CB8D-A95B-D859-6E5B4C6B4F78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5175504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088" y="609600"/>
            <a:ext cx="10021824" cy="1252728"/>
          </a:xfrm>
        </p:spPr>
        <p:txBody>
          <a:bodyPr/>
          <a:lstStyle>
            <a:lvl1pPr algn="ctr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3280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3280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68112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68112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52944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52944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3383280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9637776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7552944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5468112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37776" y="2441448"/>
            <a:ext cx="1280160" cy="75895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37776" y="3730752"/>
            <a:ext cx="128016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1298448" y="3438144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10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068A9B7-F56A-44B7-D61E-66289C79F1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0" y="0"/>
            <a:ext cx="12188952" cy="168249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5221224"/>
            <a:ext cx="3621024" cy="621792"/>
          </a:xfrm>
        </p:spPr>
        <p:txBody>
          <a:bodyPr/>
          <a:lstStyle>
            <a:lvl1pPr algn="l">
              <a:lnSpc>
                <a:spcPts val="576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98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2664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152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21800" y="3351784"/>
            <a:ext cx="1620520" cy="411476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769F54-E10C-40C4-5EFF-E8A9CA520AEC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E7B1EF-9D07-1E66-7467-93C9AE48BD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9200" y="2871216"/>
            <a:ext cx="9595104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0098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2664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152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321800" y="3803904"/>
            <a:ext cx="1620520" cy="114300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58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476138-49FF-70BE-6359-0A511EFB243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0098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6EFC43B-3F8D-6957-F343-F3D9C3E7A7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98448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D6007DD2-0F2E-6F92-8457-FC670750ED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12664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6C5667F-C463-51B6-B8D6-F757BDB8AFC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52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FF09CBB-BD48-E8E5-EECF-B6CBC36B23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21800" y="2638738"/>
            <a:ext cx="91440" cy="41148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333783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A881D2A-2C75-8B2A-DA41-F42ABBA59A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56832" cy="6858000"/>
          </a:xfrm>
          <a:custGeom>
            <a:avLst/>
            <a:gdLst>
              <a:gd name="connsiteX0" fmla="*/ 1295400 w 6656832"/>
              <a:gd name="connsiteY0" fmla="*/ 1492377 h 6858000"/>
              <a:gd name="connsiteX1" fmla="*/ 1295400 w 6656832"/>
              <a:gd name="connsiteY1" fmla="*/ 1580679 h 6858000"/>
              <a:gd name="connsiteX2" fmla="*/ 1704975 w 6656832"/>
              <a:gd name="connsiteY2" fmla="*/ 1580679 h 6858000"/>
              <a:gd name="connsiteX3" fmla="*/ 1704975 w 6656832"/>
              <a:gd name="connsiteY3" fmla="*/ 1492377 h 6858000"/>
              <a:gd name="connsiteX4" fmla="*/ 0 w 6656832"/>
              <a:gd name="connsiteY4" fmla="*/ 0 h 6858000"/>
              <a:gd name="connsiteX5" fmla="*/ 6656832 w 6656832"/>
              <a:gd name="connsiteY5" fmla="*/ 0 h 6858000"/>
              <a:gd name="connsiteX6" fmla="*/ 6656832 w 6656832"/>
              <a:gd name="connsiteY6" fmla="*/ 6858000 h 6858000"/>
              <a:gd name="connsiteX7" fmla="*/ 0 w 665683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6832" h="6858000">
                <a:moveTo>
                  <a:pt x="1295400" y="1492377"/>
                </a:moveTo>
                <a:lnTo>
                  <a:pt x="1295400" y="1580679"/>
                </a:lnTo>
                <a:lnTo>
                  <a:pt x="1704975" y="1580679"/>
                </a:lnTo>
                <a:lnTo>
                  <a:pt x="1704975" y="1492377"/>
                </a:lnTo>
                <a:close/>
                <a:moveTo>
                  <a:pt x="0" y="0"/>
                </a:moveTo>
                <a:lnTo>
                  <a:pt x="6656832" y="0"/>
                </a:lnTo>
                <a:lnTo>
                  <a:pt x="665683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609600"/>
            <a:ext cx="6656832" cy="53035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448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848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5600" y="2209800"/>
            <a:ext cx="4495744" cy="4648200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310896" tIns="365760" rIns="274320" anchor="t" anchorCtr="0">
            <a:noAutofit/>
          </a:bodyPr>
          <a:lstStyle>
            <a:lvl1pPr marL="0" indent="0">
              <a:lnSpc>
                <a:spcPts val="240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3448" y="3630168"/>
            <a:ext cx="3886200" cy="2514600"/>
          </a:xfrm>
        </p:spPr>
        <p:txBody>
          <a:bodyPr/>
          <a:lstStyle>
            <a:lvl1pPr marL="0" indent="0">
              <a:buNone/>
              <a:defRPr sz="1400"/>
            </a:lvl1pPr>
            <a:lvl2pPr marL="228600">
              <a:defRPr sz="1400"/>
            </a:lvl2pPr>
            <a:lvl3pPr marL="457200">
              <a:defRPr sz="1400"/>
            </a:lvl3pPr>
            <a:lvl4pPr marL="685800">
              <a:defRPr sz="1400"/>
            </a:lvl4pPr>
            <a:lvl5pPr marL="1143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896335-CC4F-4D72-23F0-F7FBFA640021}"/>
              </a:ext>
            </a:extLst>
          </p:cNvPr>
          <p:cNvSpPr/>
          <p:nvPr userDrawn="1"/>
        </p:nvSpPr>
        <p:spPr>
          <a:xfrm>
            <a:off x="1295400" y="1492377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zon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9EF4E7-F4EF-FFCD-9B0C-961E519F6DDD}"/>
              </a:ext>
            </a:extLst>
          </p:cNvPr>
          <p:cNvSpPr/>
          <p:nvPr userDrawn="1"/>
        </p:nvSpPr>
        <p:spPr>
          <a:xfrm>
            <a:off x="5791200" y="0"/>
            <a:ext cx="64008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014216"/>
            <a:ext cx="4160520" cy="182880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A7A15A-B484-E46E-FF4D-179F31F1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0" y="621792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8080" y="1069848"/>
            <a:ext cx="3886200" cy="152704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123542D-139D-45CC-7853-FE3702B4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80" y="3172968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98080" y="3621024"/>
            <a:ext cx="3886200" cy="11795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9A9D2-C6ED-A99E-6041-56B568841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71F094C-919A-3E78-DE58-27C2B997C9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D6DBECB-0E53-C186-A485-96A8FC1252C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98448" y="612648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0B28D44-29B3-3396-973D-82E361161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98080" y="5129784"/>
            <a:ext cx="4114800" cy="347472"/>
          </a:xfrm>
          <a:custGeom>
            <a:avLst/>
            <a:gdLst>
              <a:gd name="connsiteX0" fmla="*/ 0 w 4495744"/>
              <a:gd name="connsiteY0" fmla="*/ 0 h 4648200"/>
              <a:gd name="connsiteX1" fmla="*/ 4495744 w 4495744"/>
              <a:gd name="connsiteY1" fmla="*/ 0 h 4648200"/>
              <a:gd name="connsiteX2" fmla="*/ 4495744 w 4495744"/>
              <a:gd name="connsiteY2" fmla="*/ 4648200 h 4648200"/>
              <a:gd name="connsiteX3" fmla="*/ 0 w 4495744"/>
              <a:gd name="connsiteY3" fmla="*/ 464820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744" h="4648200">
                <a:moveTo>
                  <a:pt x="0" y="0"/>
                </a:moveTo>
                <a:lnTo>
                  <a:pt x="4495744" y="0"/>
                </a:lnTo>
                <a:lnTo>
                  <a:pt x="4495744" y="4648200"/>
                </a:lnTo>
                <a:lnTo>
                  <a:pt x="0" y="4648200"/>
                </a:lnTo>
                <a:close/>
              </a:path>
            </a:pathLst>
          </a:custGeom>
          <a:noFill/>
        </p:spPr>
        <p:txBody>
          <a:bodyPr wrap="square" lIns="0" tIns="0" rIns="0" anchor="b" anchorCtr="0">
            <a:noAutofit/>
          </a:bodyPr>
          <a:lstStyle>
            <a:lvl1pPr marL="0" indent="0">
              <a:lnSpc>
                <a:spcPts val="1720"/>
              </a:lnSpc>
              <a:buNone/>
              <a:defRPr sz="2000" b="0" i="0" cap="all" spc="200" baseline="0">
                <a:latin typeface="+mj-lt"/>
                <a:cs typeface="Posterama" panose="020B0504020200020000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06156AC-1153-3958-CFE6-6CDCC21C3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498080" y="5568696"/>
            <a:ext cx="3886200" cy="90525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  <a:lvl2pPr marL="228600">
              <a:lnSpc>
                <a:spcPct val="100000"/>
              </a:lnSpc>
              <a:defRPr sz="1400"/>
            </a:lvl2pPr>
            <a:lvl3pPr marL="457200">
              <a:lnSpc>
                <a:spcPct val="100000"/>
              </a:lnSpc>
              <a:defRPr sz="1400"/>
            </a:lvl3pPr>
            <a:lvl4pPr marL="685800">
              <a:lnSpc>
                <a:spcPct val="100000"/>
              </a:lnSpc>
              <a:defRPr sz="1400"/>
            </a:lvl4pPr>
            <a:lvl5pPr marL="1143000"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CE90CA-176B-1E45-FECF-0290B1DCF5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5352" y="704088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365BC287-99EE-D6FA-48B9-1E6FFE9357E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5352" y="3273552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ECE7A377-A1E6-77DF-79F9-F251BD7577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5352" y="5166360"/>
            <a:ext cx="914400" cy="91440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D976B1-BEF2-CB69-E97E-A6DAD1F04689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16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358819-7D9B-11CB-DBC5-CC8BC5C076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B2EEB-FE70-98B2-9437-0E1E91F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A902D-BDC9-E5AF-D40D-7B8DE616EBE0}"/>
              </a:ext>
            </a:extLst>
          </p:cNvPr>
          <p:cNvCxnSpPr>
            <a:cxnSpLocks/>
          </p:cNvCxnSpPr>
          <p:nvPr userDrawn="1"/>
        </p:nvCxnSpPr>
        <p:spPr>
          <a:xfrm>
            <a:off x="5890260" y="153619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A4017E-4CAA-8499-38AE-3A3306A7E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4640" y="2057400"/>
            <a:ext cx="6519672" cy="2971800"/>
          </a:xfrm>
          <a:solidFill>
            <a:schemeClr val="accent4"/>
          </a:solidFill>
        </p:spPr>
        <p:txBody>
          <a:bodyPr lIns="576072" tIns="228600" rIns="576072" bIns="228600" anchor="ctr"/>
          <a:lstStyle>
            <a:lvl1pPr marL="0" indent="0" algn="ctr">
              <a:lnSpc>
                <a:spcPts val="246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103CB5-F9EF-D6DA-A5D4-DCCAEBEBE6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71216" y="5330952"/>
            <a:ext cx="6519672" cy="15270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7F00C-8F19-CB9F-D5BF-9A5F4C77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24" y="609600"/>
            <a:ext cx="3959352" cy="53035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62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C402F40-958A-D2BF-629C-39B659EC9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1999" cy="6858000"/>
          </a:xfrm>
          <a:custGeom>
            <a:avLst/>
            <a:gdLst>
              <a:gd name="connsiteX0" fmla="*/ 5890261 w 12191999"/>
              <a:gd name="connsiteY0" fmla="*/ 4496651 h 6858000"/>
              <a:gd name="connsiteX1" fmla="*/ 5890261 w 12191999"/>
              <a:gd name="connsiteY1" fmla="*/ 4584953 h 6858000"/>
              <a:gd name="connsiteX2" fmla="*/ 6299835 w 12191999"/>
              <a:gd name="connsiteY2" fmla="*/ 4584953 h 6858000"/>
              <a:gd name="connsiteX3" fmla="*/ 6299835 w 12191999"/>
              <a:gd name="connsiteY3" fmla="*/ 4496651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5890261" y="4496651"/>
                </a:moveTo>
                <a:lnTo>
                  <a:pt x="5890261" y="4584953"/>
                </a:lnTo>
                <a:lnTo>
                  <a:pt x="6299835" y="4584953"/>
                </a:lnTo>
                <a:lnTo>
                  <a:pt x="6299835" y="4496651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715" y="1485302"/>
            <a:ext cx="9120570" cy="3887396"/>
          </a:xfrm>
          <a:custGeom>
            <a:avLst/>
            <a:gdLst>
              <a:gd name="connsiteX0" fmla="*/ 4354545 w 9120570"/>
              <a:gd name="connsiteY0" fmla="*/ 3011350 h 3887396"/>
              <a:gd name="connsiteX1" fmla="*/ 4354545 w 9120570"/>
              <a:gd name="connsiteY1" fmla="*/ 3099652 h 3887396"/>
              <a:gd name="connsiteX2" fmla="*/ 4764120 w 9120570"/>
              <a:gd name="connsiteY2" fmla="*/ 3099652 h 3887396"/>
              <a:gd name="connsiteX3" fmla="*/ 4764120 w 9120570"/>
              <a:gd name="connsiteY3" fmla="*/ 3011350 h 3887396"/>
              <a:gd name="connsiteX4" fmla="*/ 0 w 9120570"/>
              <a:gd name="connsiteY4" fmla="*/ 0 h 3887396"/>
              <a:gd name="connsiteX5" fmla="*/ 9120570 w 9120570"/>
              <a:gd name="connsiteY5" fmla="*/ 0 h 3887396"/>
              <a:gd name="connsiteX6" fmla="*/ 9120570 w 9120570"/>
              <a:gd name="connsiteY6" fmla="*/ 3887396 h 3887396"/>
              <a:gd name="connsiteX7" fmla="*/ 0 w 9120570"/>
              <a:gd name="connsiteY7" fmla="*/ 3887396 h 38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20570" h="3887396">
                <a:moveTo>
                  <a:pt x="4354545" y="3011350"/>
                </a:moveTo>
                <a:lnTo>
                  <a:pt x="4354545" y="3099652"/>
                </a:lnTo>
                <a:lnTo>
                  <a:pt x="4764120" y="3099652"/>
                </a:lnTo>
                <a:lnTo>
                  <a:pt x="4764120" y="3011350"/>
                </a:lnTo>
                <a:close/>
                <a:moveTo>
                  <a:pt x="0" y="0"/>
                </a:moveTo>
                <a:lnTo>
                  <a:pt x="9120570" y="0"/>
                </a:lnTo>
                <a:lnTo>
                  <a:pt x="9120570" y="3887396"/>
                </a:lnTo>
                <a:lnTo>
                  <a:pt x="0" y="388739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bIns="1097280" anchor="b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612648"/>
            <a:ext cx="2286000" cy="228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5751576"/>
            <a:ext cx="9116568" cy="722376"/>
          </a:xfrm>
        </p:spPr>
        <p:txBody>
          <a:bodyPr anchor="ctr"/>
          <a:lstStyle>
            <a:lvl1pPr marL="0" indent="0" algn="ctr">
              <a:buNone/>
              <a:defRPr sz="20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9017C4-5BB0-DF6F-781B-FB81A3A5D977}"/>
              </a:ext>
            </a:extLst>
          </p:cNvPr>
          <p:cNvSpPr/>
          <p:nvPr userDrawn="1"/>
        </p:nvSpPr>
        <p:spPr>
          <a:xfrm>
            <a:off x="5890260" y="449665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C7BE-FECC-8573-D4F0-FA004B4A0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DB0707-D3A6-4BF0-3225-EC3851AD73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AE946-135C-E4E8-BA60-64AB48B87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D67329-9F30-BEB7-31E2-FECA7FD59B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684" y="987425"/>
            <a:ext cx="612470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83587-0236-046F-3B80-4D4EEA7A8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0C67779-9FAD-3FE4-5C67-7E5313C03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44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0684" y="993775"/>
            <a:ext cx="612470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844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70A4E-ED43-B5A1-F8FE-762E21A30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4125545-56D8-5212-AA45-63F7C1DBF1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4B2501-78A9-E41B-7C2D-09F09ADDCB5E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4462849" y="685800"/>
            <a:ext cx="7119551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24712"/>
            <a:ext cx="388620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6352"/>
            <a:ext cx="3602736" cy="336499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all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6904" y="1188720"/>
            <a:ext cx="6638544" cy="448056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92E47F-4E2C-B4B2-51F0-43D9D15C5A60}"/>
              </a:ext>
            </a:extLst>
          </p:cNvPr>
          <p:cNvCxnSpPr>
            <a:cxnSpLocks/>
          </p:cNvCxnSpPr>
          <p:nvPr userDrawn="1"/>
        </p:nvCxnSpPr>
        <p:spPr>
          <a:xfrm>
            <a:off x="1295400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0" y="2484470"/>
            <a:ext cx="7552916" cy="213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7436C2F-09FF-014A-84CC-E0A18AFE2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6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7D2686-5703-485F-A381-AAD0F9841398}" type="datetime1">
              <a:rPr lang="en-US" smtClean="0"/>
              <a:t>3/16/2025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87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91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E2BF-67D0-421C-B0EA-C2FDA38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459D-4DBB-4B08-B28E-38CB2945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D5826-9D5D-45F7-9039-C959387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5230-6E6B-4AE2-A238-476A2293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B92-2DD8-41A0-9B19-59C06542E077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C195B-3566-4F5A-8A17-C0D96E0D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64FFA-F5D7-4974-90D5-37C1E4F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5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3013-51BB-4A17-B3BD-969427C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5D238-163E-4CA0-8D72-013A528A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4BFD3-F57E-442B-B0D6-44B28B98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C678E-A9F6-402F-AB68-0001BA3C2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1CE1F-0133-4A8E-9510-3927C275A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2791-1A66-47A2-B8AB-CF2C8494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B75B-9C91-4860-AB0A-F7097E067D78}" type="datetime1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3D370-BE25-4CF9-8D18-A8B0D62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F9EFB-2082-4B18-8532-2E058DF9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89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482C-C319-43FD-93FF-980D21E2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3A496-9194-4AF3-A700-304E648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DD3F-BBDF-4168-A2EB-FBA2F4A5E437}" type="datetime1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3CEB3-10DB-4C6B-B786-6EA61FE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A844B-2D32-4E86-8B10-61DBDBE5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9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1782B-EB6A-4988-856E-D6637A1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A983-39F4-4207-9B39-D7F66C99F6EA}" type="datetime1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005B5-4499-443A-AEC7-4504692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9E49-7000-42FC-9389-8FC847A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05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FE04-76D2-4EE9-82B4-6CF8BDA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15A4-C64A-4FDE-8E67-809F9ECF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99654-FEE0-4F7C-9F7E-E61364191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672D7-560C-46F5-B38A-5864AF6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69C7-CBD4-418A-9ABE-49B270D59F60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33971-AB39-461C-BCDD-6F82E9D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7803C-62B5-41B0-9BE1-73F0666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4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523E-938F-438E-ACC4-357650D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72DA9-4F67-4E76-B94A-2A066F0C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FDD4-868B-425C-9784-E80DB7C0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3192-BC34-458B-84D8-10413109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DC9FC-30BC-4B19-9F51-FF5FF70A61EE}" type="datetime1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40DD-DF78-4ACA-994A-2C80E82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A00-460B-4060-8FC4-6AE015C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23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423-CD2E-4FE4-A0A5-BF1DF9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21021-E600-4985-9CB7-C9166258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65E1-9312-40C9-B537-2EF2373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C444-8BE1-4A39-89A5-CE8387E5D67C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D5D2-711E-4128-B02F-A2F5F3B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264A-3B0E-4789-8D33-E3B8BB42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5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A0478E-A529-CF4E-CE5C-583ACA20D66C}"/>
              </a:ext>
            </a:extLst>
          </p:cNvPr>
          <p:cNvSpPr/>
          <p:nvPr userDrawn="1"/>
        </p:nvSpPr>
        <p:spPr>
          <a:xfrm>
            <a:off x="3578352" y="0"/>
            <a:ext cx="8613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824" y="1124712"/>
            <a:ext cx="5760720" cy="548640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824" y="2889504"/>
            <a:ext cx="5760720" cy="331927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2000" cap="none" spc="0" baseline="0"/>
            </a:lvl1pPr>
            <a:lvl2pPr marL="228600">
              <a:defRPr spc="0" baseline="0"/>
            </a:lvl2pPr>
            <a:lvl3pPr marL="457200">
              <a:defRPr spc="0" baseline="0"/>
            </a:lvl3pPr>
            <a:lvl4pPr marL="685800">
              <a:defRPr spc="0" baseline="0"/>
            </a:lvl4pPr>
            <a:lvl5pPr marL="1143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36BAAC-D89F-682D-12A3-1C31F92F0FAF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7625-E710-6DF2-3E49-374C6DD8DBC0}"/>
              </a:ext>
            </a:extLst>
          </p:cNvPr>
          <p:cNvCxnSpPr>
            <a:cxnSpLocks/>
          </p:cNvCxnSpPr>
          <p:nvPr userDrawn="1"/>
        </p:nvCxnSpPr>
        <p:spPr>
          <a:xfrm>
            <a:off x="5447344" y="205740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7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CD398-88C4-4D5A-B800-66982108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657-6D14-4EC6-AF23-3733CA7E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3624-5ED1-471D-B870-97A8637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3576-39F7-41CC-A977-540990CBACE1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89F5-C44A-423E-A411-0170507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F323-E5A0-4612-B41A-6BBC2FFF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9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it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0AC02C-19A4-4754-CC96-34357DEFF5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7048" y="1481328"/>
            <a:ext cx="9144000" cy="3886200"/>
          </a:xfrm>
          <a:custGeom>
            <a:avLst/>
            <a:gdLst>
              <a:gd name="connsiteX0" fmla="*/ 6521576 w 9144000"/>
              <a:gd name="connsiteY0" fmla="*/ 2811867 h 3886200"/>
              <a:gd name="connsiteX1" fmla="*/ 6521576 w 9144000"/>
              <a:gd name="connsiteY1" fmla="*/ 2900169 h 3886200"/>
              <a:gd name="connsiteX2" fmla="*/ 6931151 w 9144000"/>
              <a:gd name="connsiteY2" fmla="*/ 2900169 h 3886200"/>
              <a:gd name="connsiteX3" fmla="*/ 6931151 w 9144000"/>
              <a:gd name="connsiteY3" fmla="*/ 2811867 h 3886200"/>
              <a:gd name="connsiteX4" fmla="*/ 0 w 9144000"/>
              <a:gd name="connsiteY4" fmla="*/ 0 h 3886200"/>
              <a:gd name="connsiteX5" fmla="*/ 9144000 w 9144000"/>
              <a:gd name="connsiteY5" fmla="*/ 0 h 3886200"/>
              <a:gd name="connsiteX6" fmla="*/ 9144000 w 9144000"/>
              <a:gd name="connsiteY6" fmla="*/ 3886200 h 3886200"/>
              <a:gd name="connsiteX7" fmla="*/ 0 w 9144000"/>
              <a:gd name="connsiteY7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86200">
                <a:moveTo>
                  <a:pt x="6521576" y="2811867"/>
                </a:moveTo>
                <a:lnTo>
                  <a:pt x="6521576" y="2900169"/>
                </a:lnTo>
                <a:lnTo>
                  <a:pt x="6931151" y="2900169"/>
                </a:lnTo>
                <a:lnTo>
                  <a:pt x="6931151" y="2811867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636" y="3200400"/>
            <a:ext cx="8110728" cy="457200"/>
          </a:xfrm>
        </p:spPr>
        <p:txBody>
          <a:bodyPr anchor="ctr"/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0" y="4745736"/>
            <a:ext cx="1389888" cy="1280160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7004C-CFEF-6E88-A3C1-60FBC7F8CD13}"/>
              </a:ext>
            </a:extLst>
          </p:cNvPr>
          <p:cNvSpPr/>
          <p:nvPr userDrawn="1"/>
        </p:nvSpPr>
        <p:spPr>
          <a:xfrm>
            <a:off x="8048624" y="4293195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09600"/>
            <a:ext cx="10058400" cy="914400"/>
          </a:xfrm>
        </p:spPr>
        <p:txBody>
          <a:bodyPr/>
          <a:lstStyle>
            <a:lvl1pPr>
              <a:defRPr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55945"/>
            <a:ext cx="9820656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609600"/>
            <a:ext cx="9829800" cy="914400"/>
          </a:xfrm>
        </p:spPr>
        <p:txBody>
          <a:bodyPr/>
          <a:lstStyle>
            <a:lvl1pPr algn="ctr">
              <a:defRPr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746504"/>
            <a:ext cx="9829800" cy="4352544"/>
          </a:xfrm>
        </p:spPr>
        <p:txBody>
          <a:bodyPr/>
          <a:lstStyle>
            <a:lvl1pPr>
              <a:defRPr spc="0" baseline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607086-83FC-E680-56CD-FD986ACF5B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811310-A21F-0BFB-8198-22EDFCF9F4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0576" y="658368"/>
            <a:ext cx="6821424" cy="33467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3D2EFC-F14F-5508-06EE-4E5B5C535E16}"/>
              </a:ext>
            </a:extLst>
          </p:cNvPr>
          <p:cNvCxnSpPr>
            <a:cxnSpLocks/>
          </p:cNvCxnSpPr>
          <p:nvPr userDrawn="1"/>
        </p:nvCxnSpPr>
        <p:spPr>
          <a:xfrm>
            <a:off x="1819102" y="5548842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28A6ACFB-D620-056D-1C62-903C5FBCE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656" y="5943600"/>
            <a:ext cx="4809744" cy="256032"/>
          </a:xfrm>
        </p:spPr>
        <p:txBody>
          <a:bodyPr/>
          <a:lstStyle>
            <a:lvl1pPr marL="0" indent="0" algn="l">
              <a:buNone/>
              <a:defRPr sz="2000" cap="all" spc="200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656" y="2459736"/>
            <a:ext cx="5157216" cy="2670048"/>
          </a:xfrm>
        </p:spPr>
        <p:txBody>
          <a:bodyPr anchor="b"/>
          <a:lstStyle>
            <a:lvl1pPr algn="l">
              <a:lnSpc>
                <a:spcPts val="5200"/>
              </a:lnSpc>
              <a:defRPr sz="360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1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21824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98448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6200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7395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34272" y="2441448"/>
            <a:ext cx="1828800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73952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73952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70848" y="4974336"/>
            <a:ext cx="1828800" cy="539496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70848" y="5596128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E73E07-0346-2BA8-44BC-6CB3BDEAAA99}"/>
              </a:ext>
            </a:extLst>
          </p:cNvPr>
          <p:cNvCxnSpPr>
            <a:cxnSpLocks/>
          </p:cNvCxnSpPr>
          <p:nvPr userDrawn="1"/>
        </p:nvCxnSpPr>
        <p:spPr>
          <a:xfrm>
            <a:off x="45924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E62977-27C7-5882-6A33-75257911D09A}"/>
              </a:ext>
            </a:extLst>
          </p:cNvPr>
          <p:cNvCxnSpPr>
            <a:cxnSpLocks/>
          </p:cNvCxnSpPr>
          <p:nvPr userDrawn="1"/>
        </p:nvCxnSpPr>
        <p:spPr>
          <a:xfrm>
            <a:off x="2004720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5476C-2972-A423-7282-BABA9AAB32E6}"/>
              </a:ext>
            </a:extLst>
          </p:cNvPr>
          <p:cNvCxnSpPr>
            <a:cxnSpLocks/>
          </p:cNvCxnSpPr>
          <p:nvPr userDrawn="1"/>
        </p:nvCxnSpPr>
        <p:spPr>
          <a:xfrm>
            <a:off x="9737699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0D781B-3CB4-A523-427F-3D444B28E60E}"/>
              </a:ext>
            </a:extLst>
          </p:cNvPr>
          <p:cNvCxnSpPr>
            <a:cxnSpLocks/>
          </p:cNvCxnSpPr>
          <p:nvPr userDrawn="1"/>
        </p:nvCxnSpPr>
        <p:spPr>
          <a:xfrm>
            <a:off x="7183278" y="4688743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ED19-9B5E-8852-24D6-62401816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9600"/>
            <a:ext cx="10332720" cy="53949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7A8A0-5009-A086-A6AE-542CA46848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46F73-AB2D-A55B-67FD-85A2F20D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F01F221-54DA-6EF2-D9DE-2B9A7AB60B1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3677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BEECCD2-A0EF-0622-7377-A2BAE9786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4528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D9A982-D940-ADB7-F949-B3898D1984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856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92630AD-4FA0-C5D3-DC29-AE0E67CB6C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81744" y="17556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3DDCC3-9231-434E-A1D1-8A078DE7BF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844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970A1046-F88C-E11E-0E2E-A7F3AEDB3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9844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F27FC0A-1C34-6BFF-806A-6911C16F21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200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EF94CC5A-0B90-D0D3-CF42-2A9B863317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86200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E685B28-FC51-9FE8-2F7E-C8255BD75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0528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72F1E6-DAE5-AE6D-F688-575FC243CD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10528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7138E486-F729-AEC8-0C2D-44FA21EDC6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34272" y="3300984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F182FA8-4DA0-527F-89C3-96D9A996F2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34272" y="37307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42A71B-2F05-7F67-85C0-0C5AA947983D}"/>
              </a:ext>
            </a:extLst>
          </p:cNvPr>
          <p:cNvCxnSpPr>
            <a:cxnSpLocks/>
          </p:cNvCxnSpPr>
          <p:nvPr userDrawn="1"/>
        </p:nvCxnSpPr>
        <p:spPr>
          <a:xfrm>
            <a:off x="4684061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C25395-CA95-6040-8ED6-C7D8A2E16C49}"/>
              </a:ext>
            </a:extLst>
          </p:cNvPr>
          <p:cNvCxnSpPr>
            <a:cxnSpLocks/>
          </p:cNvCxnSpPr>
          <p:nvPr userDrawn="1"/>
        </p:nvCxnSpPr>
        <p:spPr>
          <a:xfrm>
            <a:off x="2096160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E2F589B-649A-57C2-1D3E-79FDFF84BADB}"/>
              </a:ext>
            </a:extLst>
          </p:cNvPr>
          <p:cNvCxnSpPr>
            <a:cxnSpLocks/>
          </p:cNvCxnSpPr>
          <p:nvPr userDrawn="1"/>
        </p:nvCxnSpPr>
        <p:spPr>
          <a:xfrm>
            <a:off x="983798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F3728F-0FBF-5AD2-357E-FFCFFBF7687E}"/>
              </a:ext>
            </a:extLst>
          </p:cNvPr>
          <p:cNvCxnSpPr>
            <a:cxnSpLocks/>
          </p:cNvCxnSpPr>
          <p:nvPr userDrawn="1"/>
        </p:nvCxnSpPr>
        <p:spPr>
          <a:xfrm>
            <a:off x="7306235" y="3104299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09A756E1-5275-58A9-7B09-95BEA4F4FA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63677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A4DA2F88-85BF-29B8-6321-AF19B25A62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224528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4636CEF4-05E9-F5BB-BD6F-6B081DBDCA9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48856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67B57C06-A1D0-7C74-6A14-2BFF0B1FC17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381744" y="4270248"/>
            <a:ext cx="1143000" cy="11430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025D334-8990-1960-8865-C877ECC47E6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9844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7F491CA2-1A10-E7DB-4203-DC7E9E48CC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9844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97C28E5-6260-6DA9-B4F0-665506F525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86200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A594A25E-7F2D-4188-16B7-C34485FDD2F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86200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584B38BF-6197-486D-7134-F86E1754AF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510528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788F8D9-8CDB-C458-9AAD-0426AB467D2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10528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78447882-2C86-B3A7-9450-29A0778E1B0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034272" y="5824728"/>
            <a:ext cx="1828800" cy="411480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E321AAE1-532A-23F0-9108-055D0D7BDFB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4272" y="6245352"/>
            <a:ext cx="1828800" cy="3474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BC4478-FBEA-422F-73BA-0A422F15D7EA}"/>
              </a:ext>
            </a:extLst>
          </p:cNvPr>
          <p:cNvCxnSpPr>
            <a:cxnSpLocks/>
          </p:cNvCxnSpPr>
          <p:nvPr userDrawn="1"/>
        </p:nvCxnSpPr>
        <p:spPr>
          <a:xfrm>
            <a:off x="4684061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A9AA302-5107-FDE7-557C-3305A9A7DEC2}"/>
              </a:ext>
            </a:extLst>
          </p:cNvPr>
          <p:cNvCxnSpPr>
            <a:cxnSpLocks/>
          </p:cNvCxnSpPr>
          <p:nvPr userDrawn="1"/>
        </p:nvCxnSpPr>
        <p:spPr>
          <a:xfrm>
            <a:off x="2096160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C9F7A3-B120-C59A-E379-173F84B7D153}"/>
              </a:ext>
            </a:extLst>
          </p:cNvPr>
          <p:cNvCxnSpPr>
            <a:cxnSpLocks/>
          </p:cNvCxnSpPr>
          <p:nvPr userDrawn="1"/>
        </p:nvCxnSpPr>
        <p:spPr>
          <a:xfrm>
            <a:off x="983798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073A4E7-9D16-A6C0-E297-A36B10A2FABB}"/>
              </a:ext>
            </a:extLst>
          </p:cNvPr>
          <p:cNvCxnSpPr>
            <a:cxnSpLocks/>
          </p:cNvCxnSpPr>
          <p:nvPr userDrawn="1"/>
        </p:nvCxnSpPr>
        <p:spPr>
          <a:xfrm>
            <a:off x="7306235" y="5623560"/>
            <a:ext cx="22860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77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010F9766-B67A-A34E-2927-9A2D6360F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42952" y="1451496"/>
            <a:ext cx="1784352" cy="1894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cap="all" spc="1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A131BE-DFE5-28BE-2AF8-50ADF9AFDB94}"/>
              </a:ext>
            </a:extLst>
          </p:cNvPr>
          <p:cNvCxnSpPr>
            <a:cxnSpLocks/>
          </p:cNvCxnSpPr>
          <p:nvPr userDrawn="1"/>
        </p:nvCxnSpPr>
        <p:spPr>
          <a:xfrm>
            <a:off x="649224" y="2667000"/>
            <a:ext cx="0" cy="31242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53" r:id="rId12"/>
    <p:sldLayoutId id="2147483671" r:id="rId13"/>
    <p:sldLayoutId id="2147483672" r:id="rId14"/>
    <p:sldLayoutId id="2147483673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8DD69-FB8A-4188-BFE4-CBF509E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5C50-137C-4155-8543-556E7E2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A1DE-66DD-40F1-896C-01B69310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421F1-7FFE-41B7-8F3B-139784CD7E6B}" type="datetime1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12B1-2F8B-49C2-9253-FDAAEF5D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CF23-BB91-472C-8560-11C5F52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216D-285E-4743-ADC0-F517FFC76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7.png"/><Relationship Id="rId12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4.wav"/><Relationship Id="rId7" Type="http://schemas.openxmlformats.org/officeDocument/2006/relationships/image" Target="../media/image1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6.png"/><Relationship Id="rId4" Type="http://schemas.openxmlformats.org/officeDocument/2006/relationships/audio" Target="../media/media4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5E10E9-9AB7-0642-D4C4-DDFDAB7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4" y="279496"/>
            <a:ext cx="10515600" cy="1364577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n-US" sz="1800" b="0" i="0" dirty="0">
                <a:solidFill>
                  <a:srgbClr val="1C3B69"/>
                </a:solidFill>
                <a:effectLst/>
                <a:latin typeface="ArialMT"/>
              </a:rPr>
            </a:br>
            <a:r>
              <a:rPr lang="en-US" sz="3200" b="1" dirty="0">
                <a:solidFill>
                  <a:srgbClr val="0E1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Signatures of Tropical Recycling Ratio across Monsoon Hotspots</a:t>
            </a:r>
            <a:br>
              <a:rPr lang="en-US" sz="3200" b="1" dirty="0">
                <a:solidFill>
                  <a:srgbClr val="0E1FC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000" b="1" dirty="0">
                <a:solidFill>
                  <a:srgbClr val="0000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307D8B-2864-21B6-1CE1-B605F29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952" y="1554481"/>
            <a:ext cx="9912096" cy="5024023"/>
          </a:xfrm>
        </p:spPr>
        <p:txBody>
          <a:bodyPr/>
          <a:lstStyle/>
          <a:p>
            <a:endParaRPr lang="en-US" sz="1100" i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i="1" u="sng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32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Saubhik Das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V. Venugopal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Jai Sukhatme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</a:p>
          <a:p>
            <a:pPr marL="0" marR="0" lvl="0" indent="0" algn="ctr" defTabSz="453201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3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Centre for Water Research (ICWaR) </a:t>
            </a:r>
          </a:p>
          <a:p>
            <a:pPr marL="0" marR="0" lvl="0" indent="0" algn="ctr" defTabSz="453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Centre for Atmospheric And Oceanic Sciences</a:t>
            </a:r>
          </a:p>
          <a:p>
            <a:pPr marL="0" marR="0" lvl="0" indent="0" algn="ctr" defTabSz="453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Divecha Centre for Climate Change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32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Indian Institute of Science, Bangalore- 560012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7AABEA-79C5-CFFD-2D64-CE686182B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0" y="4439480"/>
            <a:ext cx="1371600" cy="1298448"/>
          </a:xfrm>
          <a:prstGeom prst="rect">
            <a:avLst/>
          </a:prstGeom>
        </p:spPr>
      </p:pic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07D30B5A-707B-693F-0D53-2FA7CDBAE5D6}"/>
              </a:ext>
            </a:extLst>
          </p:cNvPr>
          <p:cNvSpPr txBox="1">
            <a:spLocks/>
          </p:cNvSpPr>
          <p:nvPr/>
        </p:nvSpPr>
        <p:spPr>
          <a:xfrm>
            <a:off x="1438656" y="6029863"/>
            <a:ext cx="9116568" cy="3914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66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Segoe UI Semibold" panose="020B0702040204020203" pitchFamily="34" charset="0"/>
                <a:cs typeface="Segoe UI Semibold" panose="020B0702040204020203" pitchFamily="34" charset="0"/>
              </a:rPr>
              <a:t>saubhik100@gmail.com | saubhikdas@iisc.ac.in </a:t>
            </a:r>
          </a:p>
        </p:txBody>
      </p:sp>
    </p:spTree>
    <p:extLst>
      <p:ext uri="{BB962C8B-B14F-4D97-AF65-F5344CB8AC3E}">
        <p14:creationId xmlns:p14="http://schemas.microsoft.com/office/powerpoint/2010/main" val="5554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01FC228-5A43-1BFF-1233-55842518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016" y="3990142"/>
            <a:ext cx="3733808" cy="2801422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211A1CE6-E12A-5DE3-BF6D-EEFA255F9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92" y="3990142"/>
            <a:ext cx="3733808" cy="28014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Comparison of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Drought Signals 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over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Central India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FADE3D48-4313-10CA-E378-15F95B57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0" y="844721"/>
            <a:ext cx="370459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10</a:t>
            </a:fld>
            <a:endParaRPr lang="en-US" b="1"/>
          </a:p>
        </p:txBody>
      </p:sp>
      <p:pic>
        <p:nvPicPr>
          <p:cNvPr id="23" name="Picture 22" descr="Chart, line chart&#10;&#10;Description automatically generated">
            <a:extLst>
              <a:ext uri="{FF2B5EF4-FFF2-40B4-BE49-F238E27FC236}">
                <a16:creationId xmlns:a16="http://schemas.microsoft.com/office/drawing/2014/main" id="{A92248B2-9D54-8523-D101-A3CA492D0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92" y="1188720"/>
            <a:ext cx="3733808" cy="2801422"/>
          </a:xfrm>
          <a:prstGeom prst="rect">
            <a:avLst/>
          </a:prstGeom>
        </p:spPr>
      </p:pic>
      <p:pic>
        <p:nvPicPr>
          <p:cNvPr id="26" name="Picture 25" descr="Chart, line chart&#10;&#10;Description automatically generated">
            <a:extLst>
              <a:ext uri="{FF2B5EF4-FFF2-40B4-BE49-F238E27FC236}">
                <a16:creationId xmlns:a16="http://schemas.microsoft.com/office/drawing/2014/main" id="{A84B5FF2-1E6D-230E-9C2D-B24CEC33C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016" y="1188720"/>
            <a:ext cx="3733808" cy="2801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C427E4-E782-D3C2-3D43-FED190C125B6}"/>
              </a:ext>
            </a:extLst>
          </p:cNvPr>
          <p:cNvSpPr txBox="1"/>
          <p:nvPr/>
        </p:nvSpPr>
        <p:spPr>
          <a:xfrm>
            <a:off x="3896217" y="5052299"/>
            <a:ext cx="4399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Central India(74°–87° E, 16°–26° N) 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31C238-BD0E-C197-5098-BF31966A0FBF}"/>
              </a:ext>
            </a:extLst>
          </p:cNvPr>
          <p:cNvSpPr txBox="1"/>
          <p:nvPr/>
        </p:nvSpPr>
        <p:spPr>
          <a:xfrm>
            <a:off x="1586716" y="1109857"/>
            <a:ext cx="2206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(IMD :1900-2010)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C2C8F-EB69-4CE4-050F-7F3E6D0D4A6D}"/>
              </a:ext>
            </a:extLst>
          </p:cNvPr>
          <p:cNvSpPr txBox="1"/>
          <p:nvPr/>
        </p:nvSpPr>
        <p:spPr>
          <a:xfrm>
            <a:off x="4903496" y="6445863"/>
            <a:ext cx="238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:1900-2010)</a:t>
            </a:r>
          </a:p>
        </p:txBody>
      </p:sp>
      <p:pic>
        <p:nvPicPr>
          <p:cNvPr id="39" name="Picture 38" descr="A picture containing scatter chart&#10;&#10;Description automatically generated">
            <a:extLst>
              <a:ext uri="{FF2B5EF4-FFF2-40B4-BE49-F238E27FC236}">
                <a16:creationId xmlns:a16="http://schemas.microsoft.com/office/drawing/2014/main" id="{77D27092-E565-D8DA-3E47-4679432B8B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16" y="2217659"/>
            <a:ext cx="3006435" cy="2834640"/>
          </a:xfrm>
          <a:prstGeom prst="rect">
            <a:avLst/>
          </a:prstGeom>
        </p:spPr>
      </p:pic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5BB0B689-00FB-1A38-D5A5-00489DC901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953" y="2286000"/>
            <a:ext cx="3787148" cy="284144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F3A8702-8003-5826-EC51-3F8CC460C026}"/>
              </a:ext>
            </a:extLst>
          </p:cNvPr>
          <p:cNvCxnSpPr>
            <a:cxnSpLocks/>
          </p:cNvCxnSpPr>
          <p:nvPr/>
        </p:nvCxnSpPr>
        <p:spPr>
          <a:xfrm>
            <a:off x="3996965" y="5127443"/>
            <a:ext cx="565010" cy="563031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12C7ED-13B1-39DA-CA17-8DD9303E7865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8089408" y="5769204"/>
            <a:ext cx="932044" cy="18288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9EFF8D6-9A82-55E4-B23E-CDBBAED86248}"/>
              </a:ext>
            </a:extLst>
          </p:cNvPr>
          <p:cNvSpPr txBox="1"/>
          <p:nvPr/>
        </p:nvSpPr>
        <p:spPr>
          <a:xfrm>
            <a:off x="4355600" y="5690474"/>
            <a:ext cx="3733808" cy="52322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Evaporation/ RR anomalies during No El Niño + Drought?</a:t>
            </a:r>
            <a:endParaRPr lang="en-US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andicam 2025-03-17 01-44-29-037">
            <a:hlinkClick r:id="" action="ppaction://media"/>
            <a:extLst>
              <a:ext uri="{FF2B5EF4-FFF2-40B4-BE49-F238E27FC236}">
                <a16:creationId xmlns:a16="http://schemas.microsoft.com/office/drawing/2014/main" id="{1667C9ED-AEE3-B72C-56AE-8BA342862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199" y="1534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0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images of different weather conditions&#10;&#10;Description automatically generated with medium confidence">
            <a:extLst>
              <a:ext uri="{FF2B5EF4-FFF2-40B4-BE49-F238E27FC236}">
                <a16:creationId xmlns:a16="http://schemas.microsoft.com/office/drawing/2014/main" id="{F66B0578-222A-92FA-4BB2-C894A48A0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77" y="1506842"/>
            <a:ext cx="10736663" cy="4920549"/>
          </a:xfrm>
          <a:prstGeom prst="rect">
            <a:avLst/>
          </a:prstGeom>
        </p:spPr>
      </p:pic>
      <p:sp>
        <p:nvSpPr>
          <p:cNvPr id="5" name="Slide Number Placeholder 56" hidden="1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629" y="844721"/>
            <a:ext cx="501848" cy="265136"/>
          </a:xfrm>
        </p:spPr>
        <p:txBody>
          <a:bodyPr/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1" smtClean="0"/>
              <a:pPr>
                <a:spcAft>
                  <a:spcPts val="600"/>
                </a:spcAft>
              </a:pPr>
              <a:t>11</a:t>
            </a:fld>
            <a:endParaRPr lang="en-US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63FC1B-9146-3CFA-DDB9-71D2784D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480550" cy="640080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15-Daily RR(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JJAS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) anomalies during </a:t>
            </a:r>
            <a:r>
              <a:rPr lang="en-US" b="1" dirty="0" err="1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NEn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-Dr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39E27-1A19-2439-5777-53DD12E30ED5}"/>
              </a:ext>
            </a:extLst>
          </p:cNvPr>
          <p:cNvSpPr txBox="1"/>
          <p:nvPr/>
        </p:nvSpPr>
        <p:spPr>
          <a:xfrm>
            <a:off x="9764726" y="6550223"/>
            <a:ext cx="2216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:1958-2010)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E1D28D6-33A5-9501-A96E-9B3D703DA91C}"/>
              </a:ext>
            </a:extLst>
          </p:cNvPr>
          <p:cNvSpPr/>
          <p:nvPr/>
        </p:nvSpPr>
        <p:spPr>
          <a:xfrm>
            <a:off x="3308514" y="4169889"/>
            <a:ext cx="4873657" cy="2023188"/>
          </a:xfrm>
          <a:prstGeom prst="ellipse">
            <a:avLst/>
          </a:prstGeom>
          <a:solidFill>
            <a:srgbClr val="1FC74B">
              <a:alpha val="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76CF46-32F8-0C27-30C8-C4BE3195B8C5}"/>
              </a:ext>
            </a:extLst>
          </p:cNvPr>
          <p:cNvSpPr txBox="1"/>
          <p:nvPr/>
        </p:nvSpPr>
        <p:spPr>
          <a:xfrm>
            <a:off x="4099089" y="6334780"/>
            <a:ext cx="3482811" cy="523220"/>
          </a:xfrm>
          <a:prstGeom prst="rect">
            <a:avLst/>
          </a:prstGeom>
          <a:noFill/>
          <a:ln w="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Increased RR during drought indicates cut-off in incoming monsoon moisture Flux</a:t>
            </a:r>
            <a:endParaRPr lang="en-US" sz="1200" b="1" i="1" dirty="0"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Slide Number Placeholder 56">
            <a:extLst>
              <a:ext uri="{FF2B5EF4-FFF2-40B4-BE49-F238E27FC236}">
                <a16:creationId xmlns:a16="http://schemas.microsoft.com/office/drawing/2014/main" id="{9D2F5C71-F264-327A-8669-76B3A0C3017F}"/>
              </a:ext>
            </a:extLst>
          </p:cNvPr>
          <p:cNvSpPr txBox="1">
            <a:spLocks/>
          </p:cNvSpPr>
          <p:nvPr/>
        </p:nvSpPr>
        <p:spPr>
          <a:xfrm>
            <a:off x="11377040" y="844721"/>
            <a:ext cx="370459" cy="2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b="1" smtClean="0"/>
              <a:pPr/>
              <a:t>11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4470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6" hidden="1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629" y="844721"/>
            <a:ext cx="501848" cy="265136"/>
          </a:xfrm>
        </p:spPr>
        <p:txBody>
          <a:bodyPr/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1" smtClean="0"/>
              <a:pPr>
                <a:spcAft>
                  <a:spcPts val="600"/>
                </a:spcAft>
              </a:pPr>
              <a:t>12</a:t>
            </a:fld>
            <a:endParaRPr lang="en-US" b="1"/>
          </a:p>
        </p:txBody>
      </p:sp>
      <p:sp>
        <p:nvSpPr>
          <p:cNvPr id="7" name="Slide Number Placeholder 56">
            <a:extLst>
              <a:ext uri="{FF2B5EF4-FFF2-40B4-BE49-F238E27FC236}">
                <a16:creationId xmlns:a16="http://schemas.microsoft.com/office/drawing/2014/main" id="{9D2F5C71-F264-327A-8669-76B3A0C3017F}"/>
              </a:ext>
            </a:extLst>
          </p:cNvPr>
          <p:cNvSpPr txBox="1">
            <a:spLocks/>
          </p:cNvSpPr>
          <p:nvPr/>
        </p:nvSpPr>
        <p:spPr>
          <a:xfrm>
            <a:off x="11377040" y="844721"/>
            <a:ext cx="370459" cy="2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b="1" smtClean="0"/>
              <a:pPr/>
              <a:t>12</a:t>
            </a:fld>
            <a:endParaRPr lang="en-US" b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231EAC-DE10-2EE3-3A57-E9E9A93A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Multi-Decadal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RR Anomalies 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across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Monsoon Hotspots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A map with different colored squares&#10;&#10;AI-generated content may be incorrect.">
            <a:extLst>
              <a:ext uri="{FF2B5EF4-FFF2-40B4-BE49-F238E27FC236}">
                <a16:creationId xmlns:a16="http://schemas.microsoft.com/office/drawing/2014/main" id="{440D573A-5D96-F2D1-4533-04A78A061AE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047" y="1189976"/>
            <a:ext cx="5195326" cy="1554483"/>
          </a:xfrm>
          <a:prstGeom prst="rect">
            <a:avLst/>
          </a:prstGeom>
        </p:spPr>
      </p:pic>
      <p:pic>
        <p:nvPicPr>
          <p:cNvPr id="10" name="Picture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1141DDC-D360-D6A5-3A95-9137D6D024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368" y="2744459"/>
            <a:ext cx="8534397" cy="40155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10D949-3D05-C448-E21C-77F5FEC2402E}"/>
              </a:ext>
            </a:extLst>
          </p:cNvPr>
          <p:cNvSpPr txBox="1"/>
          <p:nvPr/>
        </p:nvSpPr>
        <p:spPr>
          <a:xfrm>
            <a:off x="9809810" y="6530375"/>
            <a:ext cx="2216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:1900-2010)</a:t>
            </a:r>
          </a:p>
        </p:txBody>
      </p:sp>
      <p:pic>
        <p:nvPicPr>
          <p:cNvPr id="2" name="bandicam 2025-03-17 01-13-20-900">
            <a:hlinkClick r:id="" action="ppaction://media"/>
            <a:extLst>
              <a:ext uri="{FF2B5EF4-FFF2-40B4-BE49-F238E27FC236}">
                <a16:creationId xmlns:a16="http://schemas.microsoft.com/office/drawing/2014/main" id="{CCFCA055-51FC-8506-B2FD-9F67E49B9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250" y="58177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6" hidden="1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629" y="844721"/>
            <a:ext cx="501848" cy="265136"/>
          </a:xfrm>
        </p:spPr>
        <p:txBody>
          <a:bodyPr/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1" smtClean="0"/>
              <a:pPr>
                <a:spcAft>
                  <a:spcPts val="600"/>
                </a:spcAft>
              </a:pPr>
              <a:t>13</a:t>
            </a:fld>
            <a:endParaRPr lang="en-US" b="1"/>
          </a:p>
        </p:txBody>
      </p:sp>
      <p:sp>
        <p:nvSpPr>
          <p:cNvPr id="7" name="Slide Number Placeholder 56">
            <a:extLst>
              <a:ext uri="{FF2B5EF4-FFF2-40B4-BE49-F238E27FC236}">
                <a16:creationId xmlns:a16="http://schemas.microsoft.com/office/drawing/2014/main" id="{9D2F5C71-F264-327A-8669-76B3A0C3017F}"/>
              </a:ext>
            </a:extLst>
          </p:cNvPr>
          <p:cNvSpPr txBox="1">
            <a:spLocks/>
          </p:cNvSpPr>
          <p:nvPr/>
        </p:nvSpPr>
        <p:spPr>
          <a:xfrm>
            <a:off x="11377040" y="844721"/>
            <a:ext cx="370459" cy="2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b="1" smtClean="0"/>
              <a:pPr/>
              <a:t>13</a:t>
            </a:fld>
            <a:endParaRPr lang="en-US" b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B985A6-B8B9-0254-791B-8D50BBCF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10547350" cy="640080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Trend near tropics (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30S-30N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9BF496-AC50-ED4D-FB70-29BE4407F9CA}"/>
              </a:ext>
            </a:extLst>
          </p:cNvPr>
          <p:cNvSpPr txBox="1"/>
          <p:nvPr/>
        </p:nvSpPr>
        <p:spPr>
          <a:xfrm>
            <a:off x="4028304" y="5414120"/>
            <a:ext cx="3855556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No trend in rainfall, but a down-trending RR . Physical implications?</a:t>
            </a:r>
            <a:endParaRPr lang="en-US" sz="1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9851D3-0828-9F3F-D65C-F919A426D4DF}"/>
              </a:ext>
            </a:extLst>
          </p:cNvPr>
          <p:cNvGrpSpPr>
            <a:grpSpLocks noChangeAspect="1"/>
          </p:cNvGrpSpPr>
          <p:nvPr/>
        </p:nvGrpSpPr>
        <p:grpSpPr>
          <a:xfrm>
            <a:off x="6692891" y="1702890"/>
            <a:ext cx="4533909" cy="3401727"/>
            <a:chOff x="4134019" y="1383233"/>
            <a:chExt cx="5334011" cy="4002032"/>
          </a:xfrm>
        </p:grpSpPr>
        <p:pic>
          <p:nvPicPr>
            <p:cNvPr id="22" name="Picture 21" descr="A graph with red and blue lines&#10;&#10;Description automatically generated with low confidence">
              <a:extLst>
                <a:ext uri="{FF2B5EF4-FFF2-40B4-BE49-F238E27FC236}">
                  <a16:creationId xmlns:a16="http://schemas.microsoft.com/office/drawing/2014/main" id="{4A9C5266-2B54-88C0-2303-82973EB0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4019" y="1383233"/>
              <a:ext cx="5334011" cy="4002032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5007D5-3BB9-3D92-0F9C-4B876BD975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1189" y="2852318"/>
              <a:ext cx="3512080" cy="1168513"/>
            </a:xfrm>
            <a:prstGeom prst="line">
              <a:avLst/>
            </a:prstGeom>
            <a:ln w="34925" cap="flat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B61DC3-68B4-F902-9811-0B3B88EFD9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1188" y="1741960"/>
              <a:ext cx="3512080" cy="1168513"/>
            </a:xfrm>
            <a:prstGeom prst="line">
              <a:avLst/>
            </a:prstGeom>
            <a:ln w="34925" cap="flat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28DAAE16-963C-7310-1D42-A78A313D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05" y="2007808"/>
            <a:ext cx="4662857" cy="254514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E67497-A6BB-F152-0341-70824225CBAB}"/>
              </a:ext>
            </a:extLst>
          </p:cNvPr>
          <p:cNvCxnSpPr>
            <a:cxnSpLocks/>
          </p:cNvCxnSpPr>
          <p:nvPr/>
        </p:nvCxnSpPr>
        <p:spPr>
          <a:xfrm>
            <a:off x="3444655" y="3131349"/>
            <a:ext cx="835239" cy="2282771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6288B6-F221-50E6-45F3-659E9F3AD2F3}"/>
              </a:ext>
            </a:extLst>
          </p:cNvPr>
          <p:cNvCxnSpPr>
            <a:cxnSpLocks/>
          </p:cNvCxnSpPr>
          <p:nvPr/>
        </p:nvCxnSpPr>
        <p:spPr>
          <a:xfrm flipH="1">
            <a:off x="7883860" y="3579013"/>
            <a:ext cx="1825873" cy="210548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3D19DA2-E97D-EB98-E110-8D7F85B982E4}"/>
              </a:ext>
            </a:extLst>
          </p:cNvPr>
          <p:cNvSpPr txBox="1"/>
          <p:nvPr/>
        </p:nvSpPr>
        <p:spPr>
          <a:xfrm>
            <a:off x="354110" y="6519446"/>
            <a:ext cx="1914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(GPCP :1979-2010)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177B5E-D854-9CB5-7493-933767DD4D71}"/>
              </a:ext>
            </a:extLst>
          </p:cNvPr>
          <p:cNvSpPr txBox="1"/>
          <p:nvPr/>
        </p:nvSpPr>
        <p:spPr>
          <a:xfrm>
            <a:off x="9809810" y="6530375"/>
            <a:ext cx="2216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(ERA5:1940-2010)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A099D8-05EC-549F-BC56-9F920F86B266}"/>
              </a:ext>
            </a:extLst>
          </p:cNvPr>
          <p:cNvSpPr txBox="1"/>
          <p:nvPr/>
        </p:nvSpPr>
        <p:spPr>
          <a:xfrm>
            <a:off x="4945918" y="6530374"/>
            <a:ext cx="2216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:1940-2010 )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295AD-7680-C725-E62B-2F738B18CC95}"/>
              </a:ext>
            </a:extLst>
          </p:cNvPr>
          <p:cNvSpPr txBox="1"/>
          <p:nvPr/>
        </p:nvSpPr>
        <p:spPr>
          <a:xfrm>
            <a:off x="1582346" y="4508646"/>
            <a:ext cx="25336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strike="noStrike" baseline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(adapted from </a:t>
            </a:r>
            <a:r>
              <a:rPr lang="it-IT" sz="1000" b="1" i="1" strike="noStrike" baseline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Data Guide; D. Shea)</a:t>
            </a:r>
            <a:r>
              <a:rPr lang="en-US" sz="1000" b="1" i="1" strike="noStrike" baseline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509726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5C8F6-8955-9904-63E1-4ACCE3116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6" hidden="1">
            <a:extLst>
              <a:ext uri="{FF2B5EF4-FFF2-40B4-BE49-F238E27FC236}">
                <a16:creationId xmlns:a16="http://schemas.microsoft.com/office/drawing/2014/main" id="{9F1D7E97-35FE-E8A5-71C2-DCEA5420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629" y="844721"/>
            <a:ext cx="501848" cy="265136"/>
          </a:xfrm>
        </p:spPr>
        <p:txBody>
          <a:bodyPr/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1" smtClean="0"/>
              <a:pPr>
                <a:spcAft>
                  <a:spcPts val="600"/>
                </a:spcAft>
              </a:pPr>
              <a:t>14</a:t>
            </a:fld>
            <a:endParaRPr lang="en-US" b="1"/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0A5AFEF6-C085-E98F-39CF-212DC941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430609"/>
            <a:ext cx="10614025" cy="640080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rPr>
              <a:t>Future Projection near tropics (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rPr>
              <a:t>30S-30N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rPr>
              <a:t>)</a:t>
            </a:r>
            <a:endParaRPr lang="en-US" dirty="0"/>
          </a:p>
        </p:txBody>
      </p:sp>
      <p:sp>
        <p:nvSpPr>
          <p:cNvPr id="34" name="Slide Number Placeholder 56">
            <a:extLst>
              <a:ext uri="{FF2B5EF4-FFF2-40B4-BE49-F238E27FC236}">
                <a16:creationId xmlns:a16="http://schemas.microsoft.com/office/drawing/2014/main" id="{9DD314E2-02B5-820B-6171-E47048A7F355}"/>
              </a:ext>
            </a:extLst>
          </p:cNvPr>
          <p:cNvSpPr txBox="1">
            <a:spLocks/>
          </p:cNvSpPr>
          <p:nvPr/>
        </p:nvSpPr>
        <p:spPr>
          <a:xfrm>
            <a:off x="11377040" y="844721"/>
            <a:ext cx="370459" cy="2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b="1" smtClean="0"/>
              <a:pPr/>
              <a:t>14</a:t>
            </a:fld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A99967-17CE-59C6-533C-D4BCE96AB638}"/>
              </a:ext>
            </a:extLst>
          </p:cNvPr>
          <p:cNvSpPr txBox="1"/>
          <p:nvPr/>
        </p:nvSpPr>
        <p:spPr>
          <a:xfrm>
            <a:off x="-484091" y="6526598"/>
            <a:ext cx="50084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(CMIP6: 1850-2014, 2015-2100 (SSP-8.5) 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895A8E-146A-73FC-80E8-37DBD1087EED}"/>
              </a:ext>
            </a:extLst>
          </p:cNvPr>
          <p:cNvSpPr txBox="1"/>
          <p:nvPr/>
        </p:nvSpPr>
        <p:spPr>
          <a:xfrm>
            <a:off x="9809810" y="6530375"/>
            <a:ext cx="2216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(ERA5:1940-2010)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F81B13-5FD6-2026-A9E2-DE9992EEA514}"/>
              </a:ext>
            </a:extLst>
          </p:cNvPr>
          <p:cNvSpPr txBox="1"/>
          <p:nvPr/>
        </p:nvSpPr>
        <p:spPr>
          <a:xfrm>
            <a:off x="4945918" y="6530374"/>
            <a:ext cx="221672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:1940-2010 )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462DCD9-B008-BA8D-352B-A07F58255AA6}"/>
              </a:ext>
            </a:extLst>
          </p:cNvPr>
          <p:cNvGrpSpPr>
            <a:grpSpLocks noChangeAspect="1"/>
          </p:cNvGrpSpPr>
          <p:nvPr/>
        </p:nvGrpSpPr>
        <p:grpSpPr>
          <a:xfrm>
            <a:off x="1399032" y="1700784"/>
            <a:ext cx="4533909" cy="3401727"/>
            <a:chOff x="4134019" y="1383233"/>
            <a:chExt cx="5334011" cy="4002032"/>
          </a:xfrm>
        </p:grpSpPr>
        <p:pic>
          <p:nvPicPr>
            <p:cNvPr id="48" name="Picture 47" descr="A graph with red and blue lines&#10;&#10;Description automatically generated with low confidence">
              <a:extLst>
                <a:ext uri="{FF2B5EF4-FFF2-40B4-BE49-F238E27FC236}">
                  <a16:creationId xmlns:a16="http://schemas.microsoft.com/office/drawing/2014/main" id="{CC0746E1-C327-863D-C684-7BD8DCB6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4019" y="1383233"/>
              <a:ext cx="5334011" cy="4002032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9F0F505-FBD3-FD17-EC70-B306C38C4A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1189" y="2852318"/>
              <a:ext cx="3512080" cy="1168513"/>
            </a:xfrm>
            <a:prstGeom prst="line">
              <a:avLst/>
            </a:prstGeom>
            <a:ln w="34925" cap="flat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2E79F1B-470B-A3A3-625A-02F2F1E1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31188" y="1741960"/>
              <a:ext cx="3512080" cy="1168513"/>
            </a:xfrm>
            <a:prstGeom prst="line">
              <a:avLst/>
            </a:prstGeom>
            <a:ln w="34925" cap="flat">
              <a:solidFill>
                <a:schemeClr val="tx1"/>
              </a:solidFill>
              <a:prstDash val="lg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2" name="Picture 51" descr="A graph with red lines&#10;&#10;AI-generated content may be incorrect.">
            <a:extLst>
              <a:ext uri="{FF2B5EF4-FFF2-40B4-BE49-F238E27FC236}">
                <a16:creationId xmlns:a16="http://schemas.microsoft.com/office/drawing/2014/main" id="{85B704C6-40FE-F5BE-254A-B9AB46E56E0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71" y="1548463"/>
            <a:ext cx="4533697" cy="3401568"/>
          </a:xfrm>
          <a:prstGeom prst="rect">
            <a:avLst/>
          </a:prstGeom>
        </p:spPr>
      </p:pic>
      <p:pic>
        <p:nvPicPr>
          <p:cNvPr id="2" name="bandicam 2025-03-17 01-21-38-498">
            <a:hlinkClick r:id="" action="ppaction://media"/>
            <a:extLst>
              <a:ext uri="{FF2B5EF4-FFF2-40B4-BE49-F238E27FC236}">
                <a16:creationId xmlns:a16="http://schemas.microsoft.com/office/drawing/2014/main" id="{13B27FA0-FEE8-2267-6BA1-BD515A902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8141" y="54278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6" hidden="1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629" y="844721"/>
            <a:ext cx="501848" cy="265136"/>
          </a:xfrm>
        </p:spPr>
        <p:txBody>
          <a:bodyPr/>
          <a:lstStyle/>
          <a:p>
            <a:pPr>
              <a:spcAft>
                <a:spcPts val="600"/>
              </a:spcAft>
            </a:pPr>
            <a:fld id="{9860EDB8-5305-433F-BE41-D7A86D811DB3}" type="slidenum">
              <a:rPr lang="en-US" b="1" smtClean="0"/>
              <a:pPr>
                <a:spcAft>
                  <a:spcPts val="600"/>
                </a:spcAft>
              </a:pPr>
              <a:t>15</a:t>
            </a:fld>
            <a:endParaRPr lang="en-US" b="1"/>
          </a:p>
        </p:txBody>
      </p:sp>
      <p:sp>
        <p:nvSpPr>
          <p:cNvPr id="7" name="Slide Number Placeholder 56">
            <a:extLst>
              <a:ext uri="{FF2B5EF4-FFF2-40B4-BE49-F238E27FC236}">
                <a16:creationId xmlns:a16="http://schemas.microsoft.com/office/drawing/2014/main" id="{9D2F5C71-F264-327A-8669-76B3A0C3017F}"/>
              </a:ext>
            </a:extLst>
          </p:cNvPr>
          <p:cNvSpPr txBox="1">
            <a:spLocks/>
          </p:cNvSpPr>
          <p:nvPr/>
        </p:nvSpPr>
        <p:spPr>
          <a:xfrm>
            <a:off x="11377040" y="844721"/>
            <a:ext cx="370459" cy="265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60EDB8-5305-433F-BE41-D7A86D811DB3}" type="slidenum">
              <a:rPr lang="en-US" b="1" smtClean="0"/>
              <a:pPr/>
              <a:t>15</a:t>
            </a:fld>
            <a:endParaRPr lang="en-US" b="1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BB985A6-B8B9-0254-791B-8D50BBCF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365310" cy="640080"/>
          </a:xfrm>
        </p:spPr>
        <p:txBody>
          <a:bodyPr>
            <a:normAutofit/>
          </a:bodyPr>
          <a:lstStyle/>
          <a:p>
            <a:r>
              <a:rPr lang="en-US" b="1">
                <a:latin typeface="Segoe UI Semibold" panose="020B0502040204020203" pitchFamily="34" charset="0"/>
                <a:cs typeface="Segoe UI Semibold" panose="020B0502040204020203" pitchFamily="34" charset="0"/>
              </a:rPr>
              <a:t>Summary</a:t>
            </a:r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291C0D-68DA-49F2-B5A2-FD37DCAA003B}"/>
              </a:ext>
            </a:extLst>
          </p:cNvPr>
          <p:cNvGrpSpPr/>
          <p:nvPr/>
        </p:nvGrpSpPr>
        <p:grpSpPr>
          <a:xfrm>
            <a:off x="798168" y="1384562"/>
            <a:ext cx="4888756" cy="2375544"/>
            <a:chOff x="663022" y="1258740"/>
            <a:chExt cx="3569104" cy="16255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B42F9F-2B5A-B6C4-586B-A293A837554E}"/>
                </a:ext>
              </a:extLst>
            </p:cNvPr>
            <p:cNvSpPr/>
            <p:nvPr/>
          </p:nvSpPr>
          <p:spPr>
            <a:xfrm>
              <a:off x="876301" y="1619244"/>
              <a:ext cx="3355825" cy="126502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Seasonal and sub-seasonal variations of advective and evaporative components of rainfall are well explained by the RR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DCFF21C-7B33-EE97-898D-DB0E2AA037A1}"/>
                </a:ext>
              </a:extLst>
            </p:cNvPr>
            <p:cNvSpPr/>
            <p:nvPr/>
          </p:nvSpPr>
          <p:spPr>
            <a:xfrm>
              <a:off x="663022" y="1258740"/>
              <a:ext cx="537945" cy="4620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F00FEB-A663-941A-C1C1-394D6BCCD39A}"/>
              </a:ext>
            </a:extLst>
          </p:cNvPr>
          <p:cNvGrpSpPr/>
          <p:nvPr/>
        </p:nvGrpSpPr>
        <p:grpSpPr>
          <a:xfrm>
            <a:off x="6505078" y="1380743"/>
            <a:ext cx="4888759" cy="2329824"/>
            <a:chOff x="663022" y="1258740"/>
            <a:chExt cx="3569104" cy="16255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64025B-9D97-93D2-143B-C22971269974}"/>
                </a:ext>
              </a:extLst>
            </p:cNvPr>
            <p:cNvSpPr/>
            <p:nvPr/>
          </p:nvSpPr>
          <p:spPr>
            <a:xfrm>
              <a:off x="876301" y="1619243"/>
              <a:ext cx="3355825" cy="126502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i="0" u="none" strike="noStrike" baseline="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Sensitivity towards </a:t>
              </a:r>
              <a:r>
                <a:rPr kumimoji="0" lang="en-US" sz="2000" b="0" u="none" strike="noStrike" kern="1200" cap="none" spc="0" normalizeH="0" baseline="0" noProof="0">
                  <a:ln>
                    <a:noFill/>
                  </a:ln>
                  <a:solidFill>
                    <a:srgbClr val="1B1C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El-Niño</a:t>
              </a:r>
              <a:r>
                <a:rPr lang="en-US" sz="2000" i="0" u="none" strike="noStrike" baseline="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signals and </a:t>
              </a:r>
              <a:r>
                <a:rPr lang="en-US" sz="2000" i="0" u="none" strike="noStrike" baseline="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Drought signals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1CAA2A3-1B59-3D03-A2C4-62C1CB48E0B6}"/>
                </a:ext>
              </a:extLst>
            </p:cNvPr>
            <p:cNvSpPr/>
            <p:nvPr/>
          </p:nvSpPr>
          <p:spPr>
            <a:xfrm>
              <a:off x="663022" y="1258740"/>
              <a:ext cx="537945" cy="4620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DA5443-6CA8-C930-82BD-DDFFD4244C49}"/>
              </a:ext>
            </a:extLst>
          </p:cNvPr>
          <p:cNvGrpSpPr/>
          <p:nvPr/>
        </p:nvGrpSpPr>
        <p:grpSpPr>
          <a:xfrm>
            <a:off x="730739" y="4023360"/>
            <a:ext cx="4888759" cy="2329825"/>
            <a:chOff x="663022" y="1258740"/>
            <a:chExt cx="3569104" cy="16255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203E1E-113C-F695-6CAC-3101532A8C40}"/>
                </a:ext>
              </a:extLst>
            </p:cNvPr>
            <p:cNvSpPr/>
            <p:nvPr/>
          </p:nvSpPr>
          <p:spPr>
            <a:xfrm>
              <a:off x="876301" y="1619244"/>
              <a:ext cx="3355825" cy="126502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multi-decadal pattern in Monsoon Hotspots</a:t>
              </a:r>
              <a:endParaRPr lang="en-US" sz="2000" i="0" u="none" strike="noStrike" baseline="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E7E8590-083D-620D-9124-7FE20C09FDF8}"/>
                </a:ext>
              </a:extLst>
            </p:cNvPr>
            <p:cNvSpPr/>
            <p:nvPr/>
          </p:nvSpPr>
          <p:spPr>
            <a:xfrm>
              <a:off x="663022" y="1258740"/>
              <a:ext cx="537945" cy="4620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77BEF0-3B33-1595-8B2F-06E1C8EFF387}"/>
              </a:ext>
            </a:extLst>
          </p:cNvPr>
          <p:cNvGrpSpPr/>
          <p:nvPr/>
        </p:nvGrpSpPr>
        <p:grpSpPr>
          <a:xfrm>
            <a:off x="6505078" y="4023360"/>
            <a:ext cx="4888759" cy="2329824"/>
            <a:chOff x="663022" y="1258740"/>
            <a:chExt cx="3569104" cy="16255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32F7D-03C8-6F86-4569-35CF03F23AF1}"/>
                </a:ext>
              </a:extLst>
            </p:cNvPr>
            <p:cNvSpPr/>
            <p:nvPr/>
          </p:nvSpPr>
          <p:spPr>
            <a:xfrm>
              <a:off x="876301" y="1619243"/>
              <a:ext cx="3355825" cy="126502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90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i="0" u="none" strike="noStrike" baseline="0">
                  <a:solidFill>
                    <a:srgbClr val="1B1C2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Dominance of advective moisture flux over evaporation under warming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CA8471-8423-D9EC-2346-4C7BAFD0157D}"/>
                </a:ext>
              </a:extLst>
            </p:cNvPr>
            <p:cNvSpPr/>
            <p:nvPr/>
          </p:nvSpPr>
          <p:spPr>
            <a:xfrm>
              <a:off x="663022" y="1258740"/>
              <a:ext cx="537945" cy="4620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I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8699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White DNA structure">
            <a:extLst>
              <a:ext uri="{FF2B5EF4-FFF2-40B4-BE49-F238E27FC236}">
                <a16:creationId xmlns:a16="http://schemas.microsoft.com/office/drawing/2014/main" id="{6D8705D1-EA1F-3113-ABE0-EC474D1F18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1130D679-D78E-1F15-EC3D-4BED6D6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 panose="020B0702040204020203" pitchFamily="34" charset="0"/>
                <a:cs typeface="Segoe UI Semibold" panose="020B0702040204020203" pitchFamily="34" charset="0"/>
              </a:rPr>
              <a:t>Thank</a:t>
            </a:r>
            <a:r>
              <a:rPr lang="en-US"/>
              <a:t> you </a:t>
            </a:r>
          </a:p>
        </p:txBody>
      </p:sp>
      <p:pic>
        <p:nvPicPr>
          <p:cNvPr id="22" name="Picture Placeholder 25" descr="Bacteria cultured in a petri dish for a laboratory or a scientific investigation">
            <a:extLst>
              <a:ext uri="{FF2B5EF4-FFF2-40B4-BE49-F238E27FC236}">
                <a16:creationId xmlns:a16="http://schemas.microsoft.com/office/drawing/2014/main" id="{862BA3D8-52E1-692C-F244-F7882DAD22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B8B6963-69FE-8A03-5E86-2BF855024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en-US" sz="2000" cap="all" spc="0">
                <a:latin typeface="Segoe UI Semibold" panose="020B0702040204020203" pitchFamily="34" charset="0"/>
                <a:cs typeface="Segoe UI Semibold" panose="020B0702040204020203" pitchFamily="34" charset="0"/>
              </a:rPr>
              <a:t>Saubhik das​</a:t>
            </a:r>
          </a:p>
          <a:p>
            <a:pPr marL="0" indent="0" algn="ctr">
              <a:lnSpc>
                <a:spcPts val="2660"/>
              </a:lnSpc>
              <a:spcBef>
                <a:spcPts val="0"/>
              </a:spcBef>
              <a:buNone/>
            </a:pPr>
            <a:r>
              <a:rPr lang="en-US" sz="2000" cap="none" spc="0">
                <a:latin typeface="Segoe UI Semibold" panose="020B0702040204020203" pitchFamily="34" charset="0"/>
                <a:cs typeface="Segoe UI Semibold" panose="020B0702040204020203" pitchFamily="34" charset="0"/>
              </a:rPr>
              <a:t>saubhik100@gmail.com | saubhikdas@iisc.ac.in </a:t>
            </a:r>
          </a:p>
        </p:txBody>
      </p:sp>
    </p:spTree>
    <p:extLst>
      <p:ext uri="{BB962C8B-B14F-4D97-AF65-F5344CB8AC3E}">
        <p14:creationId xmlns:p14="http://schemas.microsoft.com/office/powerpoint/2010/main" val="333412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Introduction</a:t>
            </a:r>
            <a:endParaRPr lang="en-US" b="1" dirty="0">
              <a:solidFill>
                <a:srgbClr val="FF000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Slide Number Placeholder 56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2</a:t>
            </a:fld>
            <a:endParaRPr lang="en-US" b="1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205E2D0-83B8-4471-2BC3-1CDF24586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00" y="1714733"/>
            <a:ext cx="4776788" cy="35067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CE851-8B22-5661-0A45-EA0916AA7522}"/>
              </a:ext>
            </a:extLst>
          </p:cNvPr>
          <p:cNvSpPr txBox="1"/>
          <p:nvPr/>
        </p:nvSpPr>
        <p:spPr>
          <a:xfrm>
            <a:off x="117878" y="1243134"/>
            <a:ext cx="68678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rate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global mean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evaporation rate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 mm/day </a:t>
            </a:r>
          </a:p>
          <a:p>
            <a:pPr lvl="0">
              <a:defRPr/>
            </a:pPr>
            <a:r>
              <a:rPr lang="en-US" sz="1200" b="1" dirty="0">
                <a:solidFill>
                  <a:srgbClr val="1B1C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en-US" sz="1400" b="1" dirty="0">
                <a:solidFill>
                  <a:srgbClr val="1B1C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[Xie and Arkin ( 1997)]</a:t>
            </a:r>
          </a:p>
          <a:p>
            <a:pPr lvl="0">
              <a:defRPr/>
            </a:pPr>
            <a:endParaRPr lang="en-US" sz="2400" dirty="0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average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rate when it is raining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(45 mm/day) ≈ 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Global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precipitation rate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(2.8 mm/day)</a:t>
            </a:r>
          </a:p>
          <a:p>
            <a:pPr lvl="5">
              <a:defRPr/>
            </a:pP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 </a:t>
            </a:r>
            <a:r>
              <a:rPr lang="en-US" sz="1400" b="1" dirty="0">
                <a:solidFill>
                  <a:srgbClr val="1B1C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 err="1">
                <a:solidFill>
                  <a:srgbClr val="1B1C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Burlutskiy</a:t>
            </a:r>
            <a:r>
              <a:rPr lang="en-US" sz="1400" b="1" dirty="0">
                <a:solidFill>
                  <a:srgbClr val="1B1C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( 2000) ; Dai ( 2001a)]</a:t>
            </a:r>
          </a:p>
          <a:p>
            <a:endParaRPr lang="en-US" b="1" i="1" dirty="0">
              <a:solidFill>
                <a:srgbClr val="1B1C2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areal to linear scale 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√16 =4</a:t>
            </a:r>
            <a:r>
              <a:rPr lang="en-US" sz="2400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synoptic system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radius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km</a:t>
            </a:r>
            <a:r>
              <a:rPr lang="en-US" sz="2400" i="1" dirty="0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moisture comes from up to about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km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C43005-6949-944C-2EB6-D77DE6A5ADC9}"/>
              </a:ext>
            </a:extLst>
          </p:cNvPr>
          <p:cNvSpPr txBox="1"/>
          <p:nvPr/>
        </p:nvSpPr>
        <p:spPr>
          <a:xfrm>
            <a:off x="6985700" y="1300774"/>
            <a:ext cx="46958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Global Hydrologic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5615C8-79AB-4A19-0D27-876A89CA90F9}"/>
              </a:ext>
            </a:extLst>
          </p:cNvPr>
          <p:cNvSpPr txBox="1"/>
          <p:nvPr/>
        </p:nvSpPr>
        <p:spPr>
          <a:xfrm>
            <a:off x="6985700" y="5296862"/>
            <a:ext cx="46397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reservoirs (in 10</a:t>
            </a:r>
            <a:r>
              <a:rPr lang="en-US" sz="16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16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) are shown in bold and flows (10</a:t>
            </a:r>
            <a:r>
              <a:rPr lang="en-US" sz="16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sz="16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/year) in italic (adapted from </a:t>
            </a:r>
            <a:r>
              <a:rPr lang="en-US" sz="16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Launiainen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et al. 2013)</a:t>
            </a:r>
          </a:p>
        </p:txBody>
      </p:sp>
      <p:pic>
        <p:nvPicPr>
          <p:cNvPr id="13" name="recording-2025-03-16-23-54-17">
            <a:hlinkClick r:id="" action="ppaction://media"/>
            <a:extLst>
              <a:ext uri="{FF2B5EF4-FFF2-40B4-BE49-F238E27FC236}">
                <a16:creationId xmlns:a16="http://schemas.microsoft.com/office/drawing/2014/main" id="{E8900C93-02B3-380B-0860-4F624C1722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4075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What is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RECYCLING RATIO?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660B60-0DC3-D00F-3697-DEF05E683E68}"/>
              </a:ext>
            </a:extLst>
          </p:cNvPr>
          <p:cNvGrpSpPr/>
          <p:nvPr/>
        </p:nvGrpSpPr>
        <p:grpSpPr>
          <a:xfrm>
            <a:off x="892410" y="1449111"/>
            <a:ext cx="4125576" cy="3104698"/>
            <a:chOff x="8066424" y="1736009"/>
            <a:chExt cx="4125576" cy="3104698"/>
          </a:xfrm>
        </p:grpSpPr>
        <p:grpSp>
          <p:nvGrpSpPr>
            <p:cNvPr id="6" name="Group 5" descr="circles connected by lines and text boxes">
              <a:extLst>
                <a:ext uri="{FF2B5EF4-FFF2-40B4-BE49-F238E27FC236}">
                  <a16:creationId xmlns:a16="http://schemas.microsoft.com/office/drawing/2014/main" id="{6A2CDB1F-3214-48AA-BFD2-B07A50E4AA07}"/>
                </a:ext>
              </a:extLst>
            </p:cNvPr>
            <p:cNvGrpSpPr/>
            <p:nvPr/>
          </p:nvGrpSpPr>
          <p:grpSpPr>
            <a:xfrm>
              <a:off x="8066424" y="1736009"/>
              <a:ext cx="4125576" cy="3104698"/>
              <a:chOff x="7101233" y="2353161"/>
              <a:chExt cx="4125576" cy="3104698"/>
            </a:xfrm>
          </p:grpSpPr>
          <p:pic>
            <p:nvPicPr>
              <p:cNvPr id="17" name="Graphic 16" descr="Palette with solid fill">
                <a:extLst>
                  <a:ext uri="{FF2B5EF4-FFF2-40B4-BE49-F238E27FC236}">
                    <a16:creationId xmlns:a16="http://schemas.microsoft.com/office/drawing/2014/main" id="{42F89624-492D-7F40-B8A0-CB541B3E4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24408" y="4723235"/>
                <a:ext cx="734624" cy="734624"/>
              </a:xfrm>
              <a:prstGeom prst="rect">
                <a:avLst/>
              </a:prstGeom>
            </p:spPr>
          </p:pic>
          <p:pic>
            <p:nvPicPr>
              <p:cNvPr id="50" name="Graphic 49" descr="Puzzle with solid fill">
                <a:extLst>
                  <a:ext uri="{FF2B5EF4-FFF2-40B4-BE49-F238E27FC236}">
                    <a16:creationId xmlns:a16="http://schemas.microsoft.com/office/drawing/2014/main" id="{58833E66-7547-3644-B141-E32CDA4EB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502179" y="2506513"/>
                <a:ext cx="724630" cy="724626"/>
              </a:xfrm>
              <a:prstGeom prst="rect">
                <a:avLst/>
              </a:prstGeom>
            </p:spPr>
          </p:pic>
          <p:sp>
            <p:nvSpPr>
              <p:cNvPr id="69" name="Oval 68" descr="oval shape">
                <a:extLst>
                  <a:ext uri="{FF2B5EF4-FFF2-40B4-BE49-F238E27FC236}">
                    <a16:creationId xmlns:a16="http://schemas.microsoft.com/office/drawing/2014/main" id="{B90FEDE1-ACC7-5847-B8C0-90B4D8BFAC61}"/>
                  </a:ext>
                </a:extLst>
              </p:cNvPr>
              <p:cNvSpPr/>
              <p:nvPr/>
            </p:nvSpPr>
            <p:spPr>
              <a:xfrm>
                <a:off x="8015973" y="2353161"/>
                <a:ext cx="1630734" cy="76347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74BA11-D7D9-3148-9CCC-AEFDD6554B4F}"/>
                  </a:ext>
                </a:extLst>
              </p:cNvPr>
              <p:cNvSpPr txBox="1"/>
              <p:nvPr/>
            </p:nvSpPr>
            <p:spPr>
              <a:xfrm>
                <a:off x="8190031" y="2593549"/>
                <a:ext cx="13268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RAINFALL</a:t>
                </a:r>
              </a:p>
            </p:txBody>
          </p:sp>
          <p:cxnSp>
            <p:nvCxnSpPr>
              <p:cNvPr id="31" name="Straight Connector 30" descr="straight line">
                <a:extLst>
                  <a:ext uri="{FF2B5EF4-FFF2-40B4-BE49-F238E27FC236}">
                    <a16:creationId xmlns:a16="http://schemas.microsoft.com/office/drawing/2014/main" id="{EA85C93B-C167-D647-BDAB-E7480B40F3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63723" y="3052768"/>
                <a:ext cx="468486" cy="594207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7858167-3A60-0645-97C4-85AC58C99FDF}"/>
                  </a:ext>
                </a:extLst>
              </p:cNvPr>
              <p:cNvSpPr/>
              <p:nvPr/>
            </p:nvSpPr>
            <p:spPr>
              <a:xfrm>
                <a:off x="7101233" y="3646975"/>
                <a:ext cx="1730107" cy="91278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71F1C7-AB37-324D-ADD0-2CF4D1A43248}"/>
                  </a:ext>
                </a:extLst>
              </p:cNvPr>
              <p:cNvSpPr txBox="1"/>
              <p:nvPr/>
            </p:nvSpPr>
            <p:spPr>
              <a:xfrm>
                <a:off x="7101235" y="3964845"/>
                <a:ext cx="1730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srgbClr val="000000"/>
                    </a:solidFill>
                    <a:latin typeface="Segoe UI"/>
                  </a:rPr>
                  <a:t>EVAPORATION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8F9CFD8-A4FA-BE4F-B86E-97D78B75729E}"/>
                </a:ext>
              </a:extLst>
            </p:cNvPr>
            <p:cNvGrpSpPr/>
            <p:nvPr/>
          </p:nvGrpSpPr>
          <p:grpSpPr>
            <a:xfrm>
              <a:off x="10174581" y="2435616"/>
              <a:ext cx="1754748" cy="1506996"/>
              <a:chOff x="10174581" y="2435616"/>
              <a:chExt cx="1754748" cy="1506996"/>
            </a:xfrm>
          </p:grpSpPr>
          <p:cxnSp>
            <p:nvCxnSpPr>
              <p:cNvPr id="16" name="Straight Connector 15" descr="straight line">
                <a:extLst>
                  <a:ext uri="{FF2B5EF4-FFF2-40B4-BE49-F238E27FC236}">
                    <a16:creationId xmlns:a16="http://schemas.microsoft.com/office/drawing/2014/main" id="{36D70981-66A1-F486-063D-544B04963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74581" y="2435616"/>
                <a:ext cx="572833" cy="686490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ABB758-F5C2-41D4-C7E1-887B11ECE51B}"/>
                  </a:ext>
                </a:extLst>
              </p:cNvPr>
              <p:cNvSpPr/>
              <p:nvPr/>
            </p:nvSpPr>
            <p:spPr>
              <a:xfrm>
                <a:off x="10199222" y="3029824"/>
                <a:ext cx="1730107" cy="9127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15C517-9C54-02F0-ADAF-3D3C0BDFD1D4}"/>
                  </a:ext>
                </a:extLst>
              </p:cNvPr>
              <p:cNvSpPr txBox="1"/>
              <p:nvPr/>
            </p:nvSpPr>
            <p:spPr>
              <a:xfrm>
                <a:off x="10174581" y="3347693"/>
                <a:ext cx="1730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>
                    <a:solidFill>
                      <a:srgbClr val="000000"/>
                    </a:solidFill>
                    <a:latin typeface="Segoe UI"/>
                  </a:rPr>
                  <a:t>ADVECTION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7AC57C-216A-C121-F8F7-801CEECC2159}"/>
                  </a:ext>
                </a:extLst>
              </p:cNvPr>
              <p:cNvSpPr/>
              <p:nvPr/>
            </p:nvSpPr>
            <p:spPr>
              <a:xfrm>
                <a:off x="6584789" y="1311953"/>
                <a:ext cx="4129395" cy="236001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Recycling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r>
                          <a:rPr lang="en-US" sz="2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den>
                    </m:f>
                  </m:oMath>
                </a14:m>
                <a:r>
                  <a:rPr lang="en-US" sz="2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x100% </a:t>
                </a:r>
              </a:p>
              <a:p>
                <a:endParaRPr lang="en-US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US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Advective component of precipitation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Component arising from local evaporation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47AC57C-216A-C121-F8F7-801CEECC2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789" y="1311953"/>
                <a:ext cx="4129395" cy="2360019"/>
              </a:xfrm>
              <a:prstGeom prst="rect">
                <a:avLst/>
              </a:prstGeom>
              <a:blipFill>
                <a:blip r:embed="rId9"/>
                <a:stretch>
                  <a:fillRect l="-885" b="-310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8D073AB8-ED20-E4DB-6107-66B246E58E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591" y="3806198"/>
            <a:ext cx="4657725" cy="3043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3409B29-7A2F-47C0-FD8F-EEC8BFE3B68F}"/>
                  </a:ext>
                </a:extLst>
              </p:cNvPr>
              <p:cNvSpPr/>
              <p:nvPr/>
            </p:nvSpPr>
            <p:spPr>
              <a:xfrm>
                <a:off x="5278423" y="4039619"/>
                <a:ext cx="6742126" cy="237007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endParaRPr lang="pt-BR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defRPr/>
                </a:pPr>
                <a:r>
                  <a:rPr lang="pt-BR" sz="220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Recycling Ratio (RR)</a:t>
                </a:r>
                <a14:m>
                  <m:oMath xmlns:m="http://schemas.openxmlformats.org/officeDocument/2006/math">
                    <m:r>
                      <a:rPr lang="en-US" sz="22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t-BR" sz="2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2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2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100% </a:t>
                </a:r>
                <a:endParaRPr lang="es-ES" sz="2200" b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   = Total Evaporation</a:t>
                </a:r>
                <a:endParaRPr lang="en-US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  = Length of domain aligned along the trajectory of the air 	               	</a:t>
                </a:r>
                <a:r>
                  <a:rPr lang="en-US" b="1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(500KM </a:t>
                </a:r>
                <a:r>
                  <a:rPr lang="en-US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this study)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  <a:defRPr/>
                </a:pPr>
                <a:r>
                  <a:rPr lang="en-US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Average horizontal moisture flux entering the domain</a:t>
                </a:r>
              </a:p>
              <a:p>
                <a:pPr lvl="0">
                  <a:defRPr/>
                </a:pPr>
                <a:r>
                  <a:rPr lang="en-US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sup>
                      <m:e>
                        <m: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b="1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3409B29-7A2F-47C0-FD8F-EEC8BFE3B6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423" y="4039619"/>
                <a:ext cx="6742126" cy="2370074"/>
              </a:xfrm>
              <a:prstGeom prst="rect">
                <a:avLst/>
              </a:prstGeom>
              <a:blipFill>
                <a:blip r:embed="rId11"/>
                <a:stretch>
                  <a:fillRect l="-633" b="-226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7BC82C4-6DEF-79C9-8A1C-38AB603AB731}"/>
              </a:ext>
            </a:extLst>
          </p:cNvPr>
          <p:cNvSpPr txBox="1"/>
          <p:nvPr/>
        </p:nvSpPr>
        <p:spPr>
          <a:xfrm>
            <a:off x="1523428" y="6255805"/>
            <a:ext cx="1924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i="1" u="none" strike="noStrike" baseline="0">
                <a:solidFill>
                  <a:srgbClr val="2925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(Trenberth 1999)</a:t>
            </a:r>
            <a:endParaRPr 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6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r>
              <a:rPr lang="en-US" b="1"/>
              <a:t>3</a:t>
            </a:r>
          </a:p>
        </p:txBody>
      </p:sp>
      <p:pic>
        <p:nvPicPr>
          <p:cNvPr id="3" name="recording-2025-03-17-00-02-38">
            <a:hlinkClick r:id="" action="ppaction://media"/>
            <a:extLst>
              <a:ext uri="{FF2B5EF4-FFF2-40B4-BE49-F238E27FC236}">
                <a16:creationId xmlns:a16="http://schemas.microsoft.com/office/drawing/2014/main" id="{3C38667D-3FEA-596E-F546-15950BF7E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4500" y="1413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6" grpId="0" animBg="1"/>
      <p:bldP spid="45" grpId="0" animBg="1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Objectives</a:t>
            </a:r>
            <a:endParaRPr lang="en-US" b="1" dirty="0">
              <a:solidFill>
                <a:srgbClr val="0070C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Slide Number Placeholder 56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4</a:t>
            </a:fld>
            <a:endParaRPr lang="en-US" b="1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5CFBC3-3507-726A-1597-246D565EB29C}"/>
              </a:ext>
            </a:extLst>
          </p:cNvPr>
          <p:cNvGrpSpPr/>
          <p:nvPr/>
        </p:nvGrpSpPr>
        <p:grpSpPr>
          <a:xfrm>
            <a:off x="377773" y="1192415"/>
            <a:ext cx="11177712" cy="5563081"/>
            <a:chOff x="413923" y="822960"/>
            <a:chExt cx="11177712" cy="55630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F50008-F14C-CE1A-DF75-13421E109227}"/>
                </a:ext>
              </a:extLst>
            </p:cNvPr>
            <p:cNvGrpSpPr/>
            <p:nvPr/>
          </p:nvGrpSpPr>
          <p:grpSpPr>
            <a:xfrm>
              <a:off x="413923" y="822960"/>
              <a:ext cx="4888759" cy="2375544"/>
              <a:chOff x="663022" y="1258740"/>
              <a:chExt cx="3569104" cy="162552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592B1A1-0CFF-3846-5601-3D0DEBF4A99A}"/>
                  </a:ext>
                </a:extLst>
              </p:cNvPr>
              <p:cNvSpPr/>
              <p:nvPr/>
            </p:nvSpPr>
            <p:spPr>
              <a:xfrm>
                <a:off x="876301" y="1619244"/>
                <a:ext cx="3355825" cy="126502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1B1C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Distinguish between the advective and evaporative components of the local precipitation and describe their interactions with natural drivers of climate variability </a:t>
                </a:r>
                <a:endPara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87746B6-2C25-ADD4-031D-4D4217DE2574}"/>
                  </a:ext>
                </a:extLst>
              </p:cNvPr>
              <p:cNvSpPr/>
              <p:nvPr/>
            </p:nvSpPr>
            <p:spPr>
              <a:xfrm>
                <a:off x="663022" y="1258740"/>
                <a:ext cx="537945" cy="4620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686087-C819-D34C-115A-8879AA491387}"/>
                </a:ext>
              </a:extLst>
            </p:cNvPr>
            <p:cNvGrpSpPr/>
            <p:nvPr/>
          </p:nvGrpSpPr>
          <p:grpSpPr>
            <a:xfrm>
              <a:off x="6599382" y="822960"/>
              <a:ext cx="4992253" cy="2375544"/>
              <a:chOff x="663022" y="1258740"/>
              <a:chExt cx="3644661" cy="162552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1D18335-BAAC-54B4-AA02-1ED151E07ED8}"/>
                  </a:ext>
                </a:extLst>
              </p:cNvPr>
              <p:cNvSpPr/>
              <p:nvPr/>
            </p:nvSpPr>
            <p:spPr>
              <a:xfrm>
                <a:off x="876301" y="1619244"/>
                <a:ext cx="3431382" cy="126502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1B1C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Identify the regions with considerable inter-annual and/or interseasonal variability of the precipitation components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D0C8182-E7B8-1FBC-B04D-446DCB1837F5}"/>
                  </a:ext>
                </a:extLst>
              </p:cNvPr>
              <p:cNvSpPr/>
              <p:nvPr/>
            </p:nvSpPr>
            <p:spPr>
              <a:xfrm>
                <a:off x="663022" y="1258740"/>
                <a:ext cx="537945" cy="4620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813096-283E-3967-EA77-474F5FCB8B4E}"/>
                </a:ext>
              </a:extLst>
            </p:cNvPr>
            <p:cNvGrpSpPr/>
            <p:nvPr/>
          </p:nvGrpSpPr>
          <p:grpSpPr>
            <a:xfrm>
              <a:off x="3628463" y="4010497"/>
              <a:ext cx="4888759" cy="2375544"/>
              <a:chOff x="3009840" y="1258740"/>
              <a:chExt cx="3569104" cy="162552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7088F59-EA30-A48A-FC1E-BFEAA93BBEC1}"/>
                  </a:ext>
                </a:extLst>
              </p:cNvPr>
              <p:cNvSpPr/>
              <p:nvPr/>
            </p:nvSpPr>
            <p:spPr>
              <a:xfrm>
                <a:off x="3223119" y="1619244"/>
                <a:ext cx="3355825" cy="126502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2">
                      <a:lumMod val="40000"/>
                      <a:lumOff val="60000"/>
                    </a:schemeClr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1B1C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Investigate the changes related to the components of precipitation under a warming climate scenario 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7DA227E-BFBC-F1FE-BE94-FCE3E6B33199}"/>
                  </a:ext>
                </a:extLst>
              </p:cNvPr>
              <p:cNvSpPr/>
              <p:nvPr/>
            </p:nvSpPr>
            <p:spPr>
              <a:xfrm>
                <a:off x="3009840" y="1258740"/>
                <a:ext cx="537945" cy="46202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6C4986-193F-DD97-13F9-249986808DB1}"/>
                    </a:ext>
                  </a:extLst>
                </p:cNvPr>
                <p:cNvSpPr txBox="1"/>
                <p:nvPr/>
              </p:nvSpPr>
              <p:spPr>
                <a:xfrm>
                  <a:off x="5054136" y="3721932"/>
                  <a:ext cx="2533606" cy="4693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𝜕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=</a:t>
                  </a:r>
                  <a:r>
                    <a:rPr kumimoji="0" lang="en-US" sz="16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E-P-</a:t>
                  </a:r>
                  <a:r>
                    <a: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𝑔</m:t>
                          </m:r>
                        </m:den>
                      </m:f>
                    </m:oMath>
                  </a14:m>
                  <a:r>
                    <a:rPr kumimoji="0" lang="en-US" sz="16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Times New Roman" panose="02020603050405020304" pitchFamily="18" charset="0"/>
                    </a:rPr>
                    <a:t> 𝛁.</a:t>
                  </a:r>
                  <a14:m>
                    <m:oMath xmlns:m="http://schemas.openxmlformats.org/officeDocument/2006/math">
                      <m:nary>
                        <m:naryPr>
                          <m:ctrl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>
                                      <a:lumMod val="95000"/>
                                      <a:lumOff val="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a:rPr kumimoji="0" lang="en-US" sz="16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𝒗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0" 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>
                                  <a:lumMod val="95000"/>
                                  <a:lumOff val="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𝑑𝑝</m:t>
                          </m:r>
                        </m:e>
                      </m:nary>
                    </m:oMath>
                  </a14:m>
                  <a:endParaRPr kumimoji="0" lang="en-US" sz="16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06C4986-193F-DD97-13F9-249986808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4136" y="3721932"/>
                  <a:ext cx="2533606" cy="469359"/>
                </a:xfrm>
                <a:prstGeom prst="rect">
                  <a:avLst/>
                </a:prstGeom>
                <a:blipFill>
                  <a:blip r:embed="rId2"/>
                  <a:stretch>
                    <a:fillRect t="-90909" b="-1376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5483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Methodology</a:t>
            </a:r>
            <a:endParaRPr lang="en-US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Slide Number Placeholder 56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5</a:t>
            </a:fld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790B91-4CB7-7557-62DE-69968CDBD19C}"/>
              </a:ext>
            </a:extLst>
          </p:cNvPr>
          <p:cNvSpPr txBox="1"/>
          <p:nvPr/>
        </p:nvSpPr>
        <p:spPr>
          <a:xfrm>
            <a:off x="648366" y="3640966"/>
            <a:ext cx="544453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CAN RECYCLING RATIO DESCRIBE: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ENSO Signals?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Summer Monsoon Variations?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Drought Signals?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2CCD3-0880-325C-E209-ECCEFB294885}"/>
              </a:ext>
            </a:extLst>
          </p:cNvPr>
          <p:cNvSpPr txBox="1"/>
          <p:nvPr/>
        </p:nvSpPr>
        <p:spPr>
          <a:xfrm>
            <a:off x="6107656" y="3644983"/>
            <a:ext cx="5517821" cy="236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CATEGORIES: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El-Niño and drought in India (En + Dr)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El-Niño without drought in India (En + </a:t>
            </a:r>
            <a:r>
              <a:rPr kumimoji="0" lang="en-US" sz="2000" b="0" i="1" u="none" strike="noStrike" kern="1200" cap="none" spc="0" normalizeH="0" baseline="0" noProof="0" err="1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NDr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arenR"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El-Niño but drought in India (</a:t>
            </a:r>
            <a:r>
              <a:rPr lang="en-US" sz="2000" i="1" err="1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</a:t>
            </a:r>
            <a:r>
              <a:rPr lang="en-US" sz="2000" i="1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Dr)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F786A7-C7C4-B5C9-66E3-970C107204C9}"/>
              </a:ext>
            </a:extLst>
          </p:cNvPr>
          <p:cNvSpPr txBox="1"/>
          <p:nvPr/>
        </p:nvSpPr>
        <p:spPr>
          <a:xfrm>
            <a:off x="3252719" y="1625028"/>
            <a:ext cx="627610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FOCUS NEAR TROPICS: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Drivers of Natural Climate Variability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B1C2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Seasonal  Variabilities in Evaporative and Advective moisture </a:t>
            </a:r>
          </a:p>
        </p:txBody>
      </p:sp>
    </p:spTree>
    <p:extLst>
      <p:ext uri="{BB962C8B-B14F-4D97-AF65-F5344CB8AC3E}">
        <p14:creationId xmlns:p14="http://schemas.microsoft.com/office/powerpoint/2010/main" val="332429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Datasets</a:t>
            </a:r>
            <a:endParaRPr lang="en-US" b="1" dirty="0">
              <a:solidFill>
                <a:srgbClr val="0070C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Slide Number Placeholder 56">
            <a:extLst>
              <a:ext uri="{FF2B5EF4-FFF2-40B4-BE49-F238E27FC236}">
                <a16:creationId xmlns:a16="http://schemas.microsoft.com/office/drawing/2014/main" id="{E49508B1-371A-A5E7-92BD-59FD8391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6</a:t>
            </a:fld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E2926-1EF2-A9A6-F515-0E3D4DC52F8C}"/>
              </a:ext>
            </a:extLst>
          </p:cNvPr>
          <p:cNvSpPr txBox="1"/>
          <p:nvPr/>
        </p:nvSpPr>
        <p:spPr>
          <a:xfrm>
            <a:off x="444500" y="977289"/>
            <a:ext cx="11180977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i="1" dirty="0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en-US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ERA-20C (ECMWF Reanalysis):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1900-2010, daily, 1° gridded specific humidity, surface pressure, zonal and meridional winds, </a:t>
            </a:r>
            <a:r>
              <a:rPr lang="en-US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evaporation.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ERA-5 (ECMWF Reanalysis):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1940-2022, daily, 1° gridded specific humidity, surface pressure, zonal and meridional winds, </a:t>
            </a:r>
            <a:r>
              <a:rPr lang="en-US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vimd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evaporation.</a:t>
            </a:r>
          </a:p>
          <a:p>
            <a:pPr lvl="0" algn="just">
              <a:defRPr/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GPCP (Global Precipitation Climatology Project):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1979–2010, monthly, 2.5° gridded mean rainfall.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Meteorological Department (IMD):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1900-2010, daily, 1° gridded precipitation. </a:t>
            </a:r>
          </a:p>
          <a:p>
            <a:pPr algn="just">
              <a:defRPr/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GPCC: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1900-2010, monthly, 0.5° gridded precipitation. </a:t>
            </a:r>
          </a:p>
          <a:p>
            <a:pPr algn="just">
              <a:defRPr/>
            </a:pPr>
            <a:endParaRPr lang="en-US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CMIP6: </a:t>
            </a:r>
            <a:r>
              <a:rPr lang="en-US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1850-2014(Historical), 2015-2100(Future Projections), gridded ensembles of specific humidity, surface pressure, zonal and meridional winds, evaporation for SSP5-8.5 experiment.</a:t>
            </a:r>
          </a:p>
        </p:txBody>
      </p:sp>
    </p:spTree>
    <p:extLst>
      <p:ext uri="{BB962C8B-B14F-4D97-AF65-F5344CB8AC3E}">
        <p14:creationId xmlns:p14="http://schemas.microsoft.com/office/powerpoint/2010/main" val="3487845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Characteristics </a:t>
            </a:r>
            <a:r>
              <a:rPr lang="en-US">
                <a:latin typeface="Segoe UI Semibold" panose="020B0502040204020203" pitchFamily="34" charset="0"/>
                <a:cs typeface="Segoe UI Semibold" panose="020B0502040204020203" pitchFamily="34" charset="0"/>
              </a:rPr>
              <a:t>of </a:t>
            </a:r>
            <a:r>
              <a:rPr lang="en-US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RR</a:t>
            </a:r>
            <a:endParaRPr lang="en-US" b="1">
              <a:solidFill>
                <a:srgbClr val="FF000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FADE3D48-4313-10CA-E378-15F95B57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7</a:t>
            </a:fld>
            <a:endParaRPr lang="en-US" b="1"/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60C398-F642-045F-C112-F2B873BEA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240793" cy="2228855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89D94E1E-75CB-2D46-7600-A6EE928701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6117"/>
            <a:ext cx="6240793" cy="22288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2428C6-7F85-CDB2-FA47-EB3CCC30D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1815" y="3749040"/>
            <a:ext cx="4949162" cy="2474581"/>
          </a:xfrm>
          <a:prstGeom prst="rect">
            <a:avLst/>
          </a:prstGeom>
        </p:spPr>
      </p:pic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0FA6ADEE-88E2-6C27-897A-2F373560A7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6240793" cy="2007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9B8E4-D334-009C-9DA9-CA6CEBC2DA25}"/>
                  </a:ext>
                </a:extLst>
              </p:cNvPr>
              <p:cNvSpPr txBox="1"/>
              <p:nvPr/>
            </p:nvSpPr>
            <p:spPr>
              <a:xfrm>
                <a:off x="1604748" y="3642419"/>
                <a:ext cx="2533606" cy="3751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VIMD</a:t>
                </a:r>
                <a:r>
                  <a:rPr lang="en-US" sz="12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𝛁.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𝛁.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95000"/>
                                    <a:lumOff val="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sup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kumimoji="0" lang="en-US" sz="1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95000"/>
                                <a:lumOff val="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𝑑𝑝</m:t>
                        </m:r>
                      </m:e>
                    </m:nary>
                  </m:oMath>
                </a14:m>
                <a:endParaRPr lang="en-US" sz="12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9B8E4-D334-009C-9DA9-CA6CEBC2D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48" y="3642419"/>
                <a:ext cx="2533606" cy="375167"/>
              </a:xfrm>
              <a:prstGeom prst="rect">
                <a:avLst/>
              </a:prstGeom>
              <a:blipFill>
                <a:blip r:embed="rId10"/>
                <a:stretch>
                  <a:fillRect t="-81967" b="-1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29B572-227F-EDC8-EEEC-2F2C0187BA60}"/>
              </a:ext>
            </a:extLst>
          </p:cNvPr>
          <p:cNvSpPr txBox="1"/>
          <p:nvPr/>
        </p:nvSpPr>
        <p:spPr>
          <a:xfrm>
            <a:off x="822037" y="1188720"/>
            <a:ext cx="39822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Vertically Integrated Moisture Divergence (VIMD)</a:t>
            </a:r>
            <a:endParaRPr lang="en-IN" sz="16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7A71D-658A-6ACA-1F74-98433F35D0C2}"/>
              </a:ext>
            </a:extLst>
          </p:cNvPr>
          <p:cNvSpPr txBox="1"/>
          <p:nvPr/>
        </p:nvSpPr>
        <p:spPr>
          <a:xfrm>
            <a:off x="7079266" y="1371600"/>
            <a:ext cx="3728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Recycling Ratio</a:t>
            </a:r>
            <a:endParaRPr lang="en-IN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CA19FF-DCD7-1B3A-D3A1-00A0719C5B35}"/>
              </a:ext>
            </a:extLst>
          </p:cNvPr>
          <p:cNvSpPr txBox="1"/>
          <p:nvPr/>
        </p:nvSpPr>
        <p:spPr>
          <a:xfrm>
            <a:off x="892876" y="4107570"/>
            <a:ext cx="37281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Evaporation</a:t>
            </a:r>
            <a:endParaRPr lang="en-IN"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C8755-0688-0A3C-8A68-AF9C18E5C65D}"/>
              </a:ext>
            </a:extLst>
          </p:cNvPr>
          <p:cNvSpPr txBox="1"/>
          <p:nvPr/>
        </p:nvSpPr>
        <p:spPr>
          <a:xfrm>
            <a:off x="6766560" y="3657600"/>
            <a:ext cx="4217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Probability Density Function (PDF)</a:t>
            </a:r>
            <a:endParaRPr lang="en-IN" sz="1600"/>
          </a:p>
        </p:txBody>
      </p:sp>
      <p:pic>
        <p:nvPicPr>
          <p:cNvPr id="4" name="Picture 3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9E2DF4B0-7333-E619-8ABF-C900713E20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17441" r="66208" b="51663"/>
          <a:stretch/>
        </p:blipFill>
        <p:spPr>
          <a:xfrm>
            <a:off x="6508229" y="2517810"/>
            <a:ext cx="1439632" cy="1182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784BC-1096-6384-2D34-8AA028761415}"/>
              </a:ext>
            </a:extLst>
          </p:cNvPr>
          <p:cNvSpPr txBox="1"/>
          <p:nvPr/>
        </p:nvSpPr>
        <p:spPr>
          <a:xfrm>
            <a:off x="9975273" y="6519446"/>
            <a:ext cx="2216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:1900-2010)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737C3-B921-326E-FA20-CC33D8714923}"/>
              </a:ext>
            </a:extLst>
          </p:cNvPr>
          <p:cNvSpPr txBox="1"/>
          <p:nvPr/>
        </p:nvSpPr>
        <p:spPr>
          <a:xfrm>
            <a:off x="4892212" y="3655721"/>
            <a:ext cx="2335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JJAS: June through September;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3">
            <a:hlinkClick r:id="" action="ppaction://media"/>
            <a:extLst>
              <a:ext uri="{FF2B5EF4-FFF2-40B4-BE49-F238E27FC236}">
                <a16:creationId xmlns:a16="http://schemas.microsoft.com/office/drawing/2014/main" id="{4C466E08-CC15-7286-029B-E3D1EEB43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600" y="6141063"/>
            <a:ext cx="609600" cy="609600"/>
          </a:xfrm>
          <a:prstGeom prst="rect">
            <a:avLst/>
          </a:prstGeom>
        </p:spPr>
      </p:pic>
      <p:pic>
        <p:nvPicPr>
          <p:cNvPr id="14" name="4">
            <a:hlinkClick r:id="" action="ppaction://media"/>
            <a:extLst>
              <a:ext uri="{FF2B5EF4-FFF2-40B4-BE49-F238E27FC236}">
                <a16:creationId xmlns:a16="http://schemas.microsoft.com/office/drawing/2014/main" id="{C8914DCC-8702-50EB-2049-5B25F8AA74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18445" y="6063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8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BCD595A-AE6A-C5F8-7446-41C2D8D59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240793" cy="2007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12137"/>
            <a:ext cx="9146972" cy="640080"/>
          </a:xfrm>
        </p:spPr>
        <p:txBody>
          <a:bodyPr/>
          <a:lstStyle/>
          <a:p>
            <a:r>
              <a:rPr lang="en-US" b="1">
                <a:latin typeface="Segoe UI Semibold" panose="020B0502040204020203" pitchFamily="34" charset="0"/>
                <a:cs typeface="Segoe UI Semibold" panose="020B0502040204020203" pitchFamily="34" charset="0"/>
              </a:rPr>
              <a:t>Seasonal Variation (</a:t>
            </a:r>
            <a:r>
              <a:rPr lang="en-US" b="1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JJAS</a:t>
            </a:r>
            <a:r>
              <a:rPr lang="en-US" b="1">
                <a:latin typeface="Segoe UI Semibold" panose="020B0502040204020203" pitchFamily="34" charset="0"/>
                <a:cs typeface="Segoe UI Semibold" panose="020B0502040204020203" pitchFamily="34" charset="0"/>
              </a:rPr>
              <a:t> vs </a:t>
            </a:r>
            <a:r>
              <a:rPr lang="en-US" b="1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OND</a:t>
            </a:r>
            <a:r>
              <a:rPr lang="en-US" b="1" i="1">
                <a:latin typeface="Segoe UI Semibold" panose="020B0502040204020203" pitchFamily="34" charset="0"/>
                <a:cs typeface="Segoe UI Semibold" panose="020B0502040204020203" pitchFamily="34" charset="0"/>
              </a:rPr>
              <a:t>)</a:t>
            </a:r>
            <a:endParaRPr lang="en-US" b="1" i="1">
              <a:solidFill>
                <a:srgbClr val="FF0000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FADE3D48-4313-10CA-E378-15F95B57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8</a:t>
            </a:fld>
            <a:endParaRPr lang="en-US" b="1"/>
          </a:p>
        </p:txBody>
      </p:sp>
      <p:pic>
        <p:nvPicPr>
          <p:cNvPr id="20" name="Picture 19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0A0918AC-C90C-5527-D4EC-27CE34BC77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6784"/>
            <a:ext cx="6240793" cy="2007752"/>
          </a:xfrm>
          <a:prstGeom prst="rect">
            <a:avLst/>
          </a:prstGeom>
        </p:spPr>
      </p:pic>
      <p:pic>
        <p:nvPicPr>
          <p:cNvPr id="4" name="Picture 3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2127C94D-DED7-A2DD-0CAE-A6DDD1FB4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6240793" cy="2007752"/>
          </a:xfrm>
          <a:prstGeom prst="rect">
            <a:avLst/>
          </a:prstGeom>
        </p:spPr>
      </p:pic>
      <p:pic>
        <p:nvPicPr>
          <p:cNvPr id="6" name="Picture 5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26F47D48-EB94-FE52-E489-15D4B28F89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986784"/>
            <a:ext cx="6240793" cy="20077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58753-DD31-C123-74E9-C3921C426DE3}"/>
              </a:ext>
            </a:extLst>
          </p:cNvPr>
          <p:cNvSpPr txBox="1"/>
          <p:nvPr/>
        </p:nvSpPr>
        <p:spPr>
          <a:xfrm>
            <a:off x="4203212" y="1180474"/>
            <a:ext cx="3480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June – September (JJAS)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9DE04-3304-7BDE-10A9-2E0BEE91775E}"/>
              </a:ext>
            </a:extLst>
          </p:cNvPr>
          <p:cNvSpPr txBox="1"/>
          <p:nvPr/>
        </p:nvSpPr>
        <p:spPr>
          <a:xfrm>
            <a:off x="4203212" y="3834112"/>
            <a:ext cx="3480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October – December (OND)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078F6-D3B3-18BD-E691-355E3FCB16E4}"/>
              </a:ext>
            </a:extLst>
          </p:cNvPr>
          <p:cNvSpPr txBox="1"/>
          <p:nvPr/>
        </p:nvSpPr>
        <p:spPr>
          <a:xfrm>
            <a:off x="1375826" y="6227082"/>
            <a:ext cx="3480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BF5E8D-7E85-BCC9-A96C-8B3BDB9FB1C0}"/>
              </a:ext>
            </a:extLst>
          </p:cNvPr>
          <p:cNvSpPr txBox="1"/>
          <p:nvPr/>
        </p:nvSpPr>
        <p:spPr>
          <a:xfrm>
            <a:off x="6891966" y="6221156"/>
            <a:ext cx="3480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Recycling Ratio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C21E2-A04A-C07A-B411-F045E6326CD1}"/>
              </a:ext>
            </a:extLst>
          </p:cNvPr>
          <p:cNvSpPr txBox="1"/>
          <p:nvPr/>
        </p:nvSpPr>
        <p:spPr>
          <a:xfrm>
            <a:off x="2110524" y="6490225"/>
            <a:ext cx="19149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(GPCP:1979-2020)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CE1474-2052-D94B-F472-2C9DDBF1F134}"/>
              </a:ext>
            </a:extLst>
          </p:cNvPr>
          <p:cNvSpPr txBox="1"/>
          <p:nvPr/>
        </p:nvSpPr>
        <p:spPr>
          <a:xfrm>
            <a:off x="7439849" y="6478553"/>
            <a:ext cx="23850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-20C: 1900-2010)</a:t>
            </a:r>
          </a:p>
        </p:txBody>
      </p:sp>
      <p:pic>
        <p:nvPicPr>
          <p:cNvPr id="13" name="bandicam 2025-03-17 00-50-51-832">
            <a:hlinkClick r:id="" action="ppaction://media"/>
            <a:extLst>
              <a:ext uri="{FF2B5EF4-FFF2-40B4-BE49-F238E27FC236}">
                <a16:creationId xmlns:a16="http://schemas.microsoft.com/office/drawing/2014/main" id="{0D0A7F51-2A03-2D55-97A7-7B281A7350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301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21EB9003-F2A8-3395-8721-48EEFE2FC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6784"/>
            <a:ext cx="6240793" cy="2007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BD17-A7FE-4352-9D7A-10482C68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412137"/>
            <a:ext cx="9530773" cy="640080"/>
          </a:xfrm>
        </p:spPr>
        <p:txBody>
          <a:bodyPr>
            <a:noAutofit/>
          </a:bodyPr>
          <a:lstStyle/>
          <a:p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Sensitivity towards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Niño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</a:t>
            </a:r>
            <a:r>
              <a:rPr lang="en-US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  <a:t>and Indian Monsoon </a:t>
            </a:r>
            <a:r>
              <a:rPr lang="en-US" b="1" dirty="0">
                <a:solidFill>
                  <a:srgbClr val="FF0000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Drought</a:t>
            </a:r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FADE3D48-4313-10CA-E378-15F95B576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7041" y="844721"/>
            <a:ext cx="248436" cy="265136"/>
          </a:xfrm>
        </p:spPr>
        <p:txBody>
          <a:bodyPr/>
          <a:lstStyle/>
          <a:p>
            <a:fld id="{9860EDB8-5305-433F-BE41-D7A86D811DB3}" type="slidenum">
              <a:rPr lang="en-US" b="1" smtClean="0"/>
              <a:pPr/>
              <a:t>9</a:t>
            </a:fld>
            <a:endParaRPr lang="en-US" b="1"/>
          </a:p>
        </p:txBody>
      </p:sp>
      <p:pic>
        <p:nvPicPr>
          <p:cNvPr id="31" name="Picture 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0637D0-89CD-3A55-6C9E-BD1387E94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53" y="3986784"/>
            <a:ext cx="6240793" cy="2007752"/>
          </a:xfrm>
          <a:prstGeom prst="rect">
            <a:avLst/>
          </a:prstGeom>
        </p:spPr>
      </p:pic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573DD6FD-342C-981E-FBA1-15041CE711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240793" cy="20077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BC190E-03B9-1AC9-5AE2-DCF4CCFA7F51}"/>
              </a:ext>
            </a:extLst>
          </p:cNvPr>
          <p:cNvSpPr txBox="1"/>
          <p:nvPr/>
        </p:nvSpPr>
        <p:spPr>
          <a:xfrm>
            <a:off x="1005840" y="1371600"/>
            <a:ext cx="39493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Recycling Ratio Climatology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screenshot of a map&#10;&#10;Description automatically generated with medium confidence">
            <a:extLst>
              <a:ext uri="{FF2B5EF4-FFF2-40B4-BE49-F238E27FC236}">
                <a16:creationId xmlns:a16="http://schemas.microsoft.com/office/drawing/2014/main" id="{CA402BAB-F722-991E-D7F8-18C40CD71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71600"/>
            <a:ext cx="6240793" cy="200775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4208CF-A365-3CFC-EFDB-9711ED621F95}"/>
              </a:ext>
            </a:extLst>
          </p:cNvPr>
          <p:cNvSpPr txBox="1"/>
          <p:nvPr/>
        </p:nvSpPr>
        <p:spPr>
          <a:xfrm>
            <a:off x="274320" y="3931920"/>
            <a:ext cx="5184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solidFill>
                  <a:srgbClr val="1B1C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El Niño + Drought) Recycling Ratio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BB040-E3FA-EC6E-4233-83AD72557897}"/>
              </a:ext>
            </a:extLst>
          </p:cNvPr>
          <p:cNvSpPr txBox="1"/>
          <p:nvPr/>
        </p:nvSpPr>
        <p:spPr>
          <a:xfrm>
            <a:off x="6400800" y="1371600"/>
            <a:ext cx="5107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Inter-annual variation of Recycling Ratio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66AA74-C69A-CBF7-6469-05684E6EC68B}"/>
              </a:ext>
            </a:extLst>
          </p:cNvPr>
          <p:cNvSpPr txBox="1"/>
          <p:nvPr/>
        </p:nvSpPr>
        <p:spPr>
          <a:xfrm>
            <a:off x="6908837" y="3931920"/>
            <a:ext cx="43084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Percentage Deviation [(EN + D)-climatology] </a:t>
            </a:r>
            <a:endParaRPr lang="en-US" sz="1600" b="1" i="1">
              <a:solidFill>
                <a:srgbClr val="1B1C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37446-FE40-B611-F6EE-DC6CE548E6BA}"/>
              </a:ext>
            </a:extLst>
          </p:cNvPr>
          <p:cNvSpPr txBox="1"/>
          <p:nvPr/>
        </p:nvSpPr>
        <p:spPr>
          <a:xfrm>
            <a:off x="5943600" y="3662937"/>
            <a:ext cx="4234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IAVSR: Inter-annual variation of seasonal(JJAS) Recycling Ratio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4AC712-B8A1-9FA7-A49D-DA8E8B1A8256}"/>
              </a:ext>
            </a:extLst>
          </p:cNvPr>
          <p:cNvSpPr txBox="1"/>
          <p:nvPr/>
        </p:nvSpPr>
        <p:spPr>
          <a:xfrm>
            <a:off x="3460264" y="3666367"/>
            <a:ext cx="23358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JJAS: June through September;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1B1C2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2B2-3393-922F-E1CC-FBDB4BADD9D7}"/>
              </a:ext>
            </a:extLst>
          </p:cNvPr>
          <p:cNvSpPr txBox="1"/>
          <p:nvPr/>
        </p:nvSpPr>
        <p:spPr>
          <a:xfrm>
            <a:off x="9975273" y="6519446"/>
            <a:ext cx="22167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(ERA -20C :1900-2010)</a:t>
            </a:r>
          </a:p>
        </p:txBody>
      </p:sp>
      <p:pic>
        <p:nvPicPr>
          <p:cNvPr id="4" name="bandicam 2025-03-17 01-55-18-097">
            <a:hlinkClick r:id="" action="ppaction://media"/>
            <a:extLst>
              <a:ext uri="{FF2B5EF4-FFF2-40B4-BE49-F238E27FC236}">
                <a16:creationId xmlns:a16="http://schemas.microsoft.com/office/drawing/2014/main" id="{4D68D82C-DD16-8180-F7F1-98FDBD3F1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0415" y="5992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-Discovery_Win32_EF_v4" id="{D94798B6-E450-4518-8015-6EE17CD1412B}" vid="{16A04E6B-C80A-471C-86D6-D49E9EAD7638}"/>
    </a:ext>
  </a:extLst>
</a:theme>
</file>

<file path=ppt/theme/theme2.xml><?xml version="1.0" encoding="utf-8"?>
<a:theme xmlns:a="http://schemas.openxmlformats.org/drawingml/2006/main" name="1_Office Theme">
  <a:themeElements>
    <a:clrScheme name="Dyslexi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4726"/>
      </a:accent2>
      <a:accent3>
        <a:srgbClr val="9B5AC8"/>
      </a:accent3>
      <a:accent4>
        <a:srgbClr val="F0A11F"/>
      </a:accent4>
      <a:accent5>
        <a:srgbClr val="CB5BA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1600" b="1" i="1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nd map for Dyslexia_Win32_ss_v3.potx" id="{52B68AD9-87CD-4104-BE88-D09E115B5193}" vid="{32DE419F-2C9E-491B-9DE2-9CB15F0BBA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1e1c0f8-7990-411f-8a59-404db01e166c" xsi:nil="true"/>
    <_activity xmlns="c1e1c0f8-7990-411f-8a59-404db01e16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7F7E39D754B48A2EAF18C638FF9EB" ma:contentTypeVersion="17" ma:contentTypeDescription="Create a new document." ma:contentTypeScope="" ma:versionID="92e08ff6f5130b906838f497f95668e4">
  <xsd:schema xmlns:xsd="http://www.w3.org/2001/XMLSchema" xmlns:xs="http://www.w3.org/2001/XMLSchema" xmlns:p="http://schemas.microsoft.com/office/2006/metadata/properties" xmlns:ns3="c1e1c0f8-7990-411f-8a59-404db01e166c" xmlns:ns4="f6484075-7250-4520-9d10-82fd4e85d875" targetNamespace="http://schemas.microsoft.com/office/2006/metadata/properties" ma:root="true" ma:fieldsID="2b32b7864790b03be4c13b8cc7308f13" ns3:_="" ns4:_="">
    <xsd:import namespace="c1e1c0f8-7990-411f-8a59-404db01e166c"/>
    <xsd:import namespace="f6484075-7250-4520-9d10-82fd4e85d8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1c0f8-7990-411f-8a59-404db01e1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84075-7250-4520-9d10-82fd4e85d8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46342-5E84-430E-9251-61001F208E7A}">
  <ds:schemaRefs>
    <ds:schemaRef ds:uri="http://www.w3.org/XML/1998/namespace"/>
    <ds:schemaRef ds:uri="f6484075-7250-4520-9d10-82fd4e85d875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1e1c0f8-7990-411f-8a59-404db01e166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8B3377-22F1-4153-96F0-CC2E4BE41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0FB97C-162B-47D5-A0D2-04900F5FD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e1c0f8-7990-411f-8a59-404db01e166c"/>
    <ds:schemaRef ds:uri="f6484075-7250-4520-9d10-82fd4e85d8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{FADA9172-7F22-43FE-833E-2528EF32EFDF}tf67061901_win32</Template>
  <TotalTime>408</TotalTime>
  <Words>905</Words>
  <Application>Microsoft Office PowerPoint</Application>
  <PresentationFormat>Widescreen</PresentationFormat>
  <Paragraphs>157</Paragraphs>
  <Slides>16</Slides>
  <Notes>4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Cambria Math</vt:lpstr>
      <vt:lpstr>Daytona Condensed Light</vt:lpstr>
      <vt:lpstr>Helvetica</vt:lpstr>
      <vt:lpstr>Posterama</vt:lpstr>
      <vt:lpstr>Segoe UI</vt:lpstr>
      <vt:lpstr>Segoe UI Semibold</vt:lpstr>
      <vt:lpstr>Times New Roman</vt:lpstr>
      <vt:lpstr>Wingdings</vt:lpstr>
      <vt:lpstr>Office Theme</vt:lpstr>
      <vt:lpstr>1_Office Theme</vt:lpstr>
      <vt:lpstr> Signatures of Tropical Recycling Ratio across Monsoon Hotspots  </vt:lpstr>
      <vt:lpstr>Introduction</vt:lpstr>
      <vt:lpstr>What is RECYCLING RATIO?</vt:lpstr>
      <vt:lpstr>Objectives</vt:lpstr>
      <vt:lpstr>Methodology</vt:lpstr>
      <vt:lpstr>Datasets</vt:lpstr>
      <vt:lpstr>Characteristics of RR</vt:lpstr>
      <vt:lpstr>Seasonal Variation (JJAS vs OND)</vt:lpstr>
      <vt:lpstr>Sensitivity towards El Niño and Indian Monsoon Drought</vt:lpstr>
      <vt:lpstr>Comparison of Drought Signals over Central India</vt:lpstr>
      <vt:lpstr>15-Daily RR(JJAS) anomalies during NEn-Dr</vt:lpstr>
      <vt:lpstr>Multi-Decadal RR Anomalies across Monsoon Hotspots</vt:lpstr>
      <vt:lpstr>Trend near tropics (30S-30N)</vt:lpstr>
      <vt:lpstr>Future Projection near tropics (30S-30N)</vt:lpstr>
      <vt:lpstr>Summary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Sub-Seasonal to Multi-Decadal Signatures in Tropical Recycling Ratio</dc:title>
  <dc:creator>Saubhik Das</dc:creator>
  <cp:lastModifiedBy>Saubhik Das</cp:lastModifiedBy>
  <cp:revision>3</cp:revision>
  <cp:lastPrinted>2023-09-05T11:31:56Z</cp:lastPrinted>
  <dcterms:created xsi:type="dcterms:W3CDTF">2022-10-31T05:23:01Z</dcterms:created>
  <dcterms:modified xsi:type="dcterms:W3CDTF">2025-03-16T20:28:07Z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0x0101004817F7E39D754B48A2EAF18C638FF9EB</vt:lpwstr>
  </property>
</Properties>
</file>

<file path=userCustomization/customUI.xml><?xml version="1.0" encoding="utf-8"?>
<mso:customUI xmlns:mso="http://schemas.microsoft.com/office/2006/01/customui">
  <mso:ribbon>
    <mso:qat>
      <mso:documentControls>
        <mso:control idQ="mso:ShapeRoundedRectangularCallout" visible="true"/>
      </mso:documentControls>
    </mso:qat>
  </mso:ribbon>
</mso:customUI>
</file>