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58" r:id="rId3"/>
    <p:sldId id="265" r:id="rId4"/>
    <p:sldId id="260" r:id="rId5"/>
    <p:sldId id="268" r:id="rId6"/>
    <p:sldId id="269" r:id="rId7"/>
    <p:sldId id="270" r:id="rId8"/>
    <p:sldId id="274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E04B0-B8C7-4D89-A551-E690CB91BCFD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FA675-3D22-497C-BC1F-FB4F40B53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606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FA675-3D22-497C-BC1F-FB4F40B5317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545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2B296-BAEE-3469-F825-0BD39BC9A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DB39E3-1C1A-5ECA-F977-411325FD68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688D5E-9E32-0E79-5618-212812CEB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7BAC6-A5DD-3006-ED6D-D88E5C773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FA675-3D22-497C-BC1F-FB4F40B5317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41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EB08F-1D83-C539-328B-41A0AAC0D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E85FB2-322A-B610-C0AC-4A1945C386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4B8381-714D-2E68-4BA1-5E9B509744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5E9DD-0061-6E01-AC3C-C50D39C4ED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FA675-3D22-497C-BC1F-FB4F40B5317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871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77B76-58A9-8761-96BA-4D3F5F15B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C928D-AA9B-6D91-D980-05D5C6A8A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6682-C8E1-AAB1-FAB6-9ACA2D81E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EE8A-C011-4A08-B4BD-9A2386136FF2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6722C-86D0-AF9E-9705-34540CB0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ADCEF-7D33-D758-76FC-CC7629525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BB5B-2613-43C9-A925-C9E6A5839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0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FC2F6-AAC9-58CE-3078-C2ABDFCA1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9CF748-DCA8-D84B-F00A-280FBE5C1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FBA7E-6390-9692-7B90-B955FC054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EE8A-C011-4A08-B4BD-9A2386136FF2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E99FC-5C12-9492-9A1F-FC3AA036E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D1E73-5B23-A54A-2A20-FAABCB19E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BB5B-2613-43C9-A925-C9E6A5839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08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CE1EA9-B639-A483-36E3-9A10E398BA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2E5189-702C-DD22-681F-B0B44F93A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DD8B4-F2F2-FE5E-CE8A-539F5A527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EE8A-C011-4A08-B4BD-9A2386136FF2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87CF3-93C2-CE87-8D0D-62C73BB80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D4367-924D-509F-E180-75539AC2E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BB5B-2613-43C9-A925-C9E6A5839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2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06647-83FF-DA3F-EE5F-88A1A0BF8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82E62-A45E-F3C3-7ECD-E9BD9D3BC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76921-65B7-1197-B3AE-6B780C8C4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EE8A-C011-4A08-B4BD-9A2386136FF2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76BC0-8A16-7348-1321-62AD8FD14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76179-6F69-4555-ABC1-9DEBF0AF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BB5B-2613-43C9-A925-C9E6A5839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79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83E73-BEDE-73AE-5904-53B08EE2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784F8-1219-3988-A08E-A904E63A4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B851A-73EA-AC3C-0C0B-B60E5369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EE8A-C011-4A08-B4BD-9A2386136FF2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66EB4-9126-365B-5497-217AC6A28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76DEB-E9B2-E873-DA1E-DA3A1BFDF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BB5B-2613-43C9-A925-C9E6A5839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44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310EF-D41C-4470-2BD3-E3B0EEB03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59B11-CF7A-4EE2-5B65-0A65DBB94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383396-CABC-6727-32DA-1B808BBC1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CA532-B0E8-71B5-E48D-508E9D093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EE8A-C011-4A08-B4BD-9A2386136FF2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7632F-3770-3A1D-BB4B-BC306752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5FED2-ED27-CCDD-1F04-37F68880A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BB5B-2613-43C9-A925-C9E6A5839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7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0DA77-CB73-B7BF-BEB5-26E566CB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626FB-5FD6-90DA-53A0-A9EA4C6E5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51499-7B0E-BF71-81CD-16F24A760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1A9E41-BBCC-22D0-57BA-CC21B1DD0C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6EF597-C89B-95F2-D3B3-3CCA923C85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457822-5193-D6BF-F273-CBCA8F42F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EE8A-C011-4A08-B4BD-9A2386136FF2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7C192-946E-547B-090A-D014DA644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494054-B236-BCDF-7497-A2CB42C4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BB5B-2613-43C9-A925-C9E6A5839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44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DE55F-6C1B-B842-8625-85726B188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6FF788-EC76-250F-527D-3B9E9481F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EE8A-C011-4A08-B4BD-9A2386136FF2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5688F-0D5E-459A-75B3-AF14CA4BF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0F656-E7B6-2B90-836E-77516C065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BB5B-2613-43C9-A925-C9E6A5839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623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62A543-7C8E-ED01-4591-736DEDD20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EE8A-C011-4A08-B4BD-9A2386136FF2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D36E1D-0558-09EC-6892-5465812C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D9D6D-5115-997E-7C3D-77844458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BB5B-2613-43C9-A925-C9E6A5839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57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E6575-638B-9E60-B8F3-2ACDAA328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7084A-1C39-F1EA-59CD-2ED9AD907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0562E-DC90-B918-FBDB-C6F4FCE11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22DAC-1FE4-379C-4FCF-9222B014D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EE8A-C011-4A08-B4BD-9A2386136FF2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80025-3717-1ECC-086B-9BE315D8C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82532-8B76-14C4-BAB8-6945812EF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BB5B-2613-43C9-A925-C9E6A5839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57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06D0A-2C3B-722A-78DF-FD93052E7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D76ADF-5EE5-5FA1-CBD9-5BA5FD3645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2FC47-C7C9-82CD-8CC3-308BA39DE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A04CE-15D2-6F84-8085-3AD3B40F2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EE8A-C011-4A08-B4BD-9A2386136FF2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B0035-92D2-705A-965F-666FA2D84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09CBB-AB07-7CAE-D730-727B6576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BB5B-2613-43C9-A925-C9E6A5839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86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4699B0-B919-0F09-7150-0ED6AA30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9131D-05E3-4AD9-0FE9-18D5D166D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A6A57-60F5-E16E-1EE7-9ECB17519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7EE8A-C011-4A08-B4BD-9A2386136FF2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1D5CE-DF8E-CCEC-7508-E714533BE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0B7CD-FC60-415C-CF94-5069755D0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3BB5B-2613-43C9-A925-C9E6A5839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81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9A7CBA-2202-6516-20E1-AFEC09700E05}"/>
              </a:ext>
            </a:extLst>
          </p:cNvPr>
          <p:cNvSpPr txBox="1"/>
          <p:nvPr/>
        </p:nvSpPr>
        <p:spPr>
          <a:xfrm>
            <a:off x="525117" y="844392"/>
            <a:ext cx="11141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Influence of Oceanic Teleconnections on the Indian Summer Monsoon During the Holocene and Younger Dryas: Insights from Paleo Records and </a:t>
            </a:r>
            <a:r>
              <a:rPr lang="en-GB" sz="2400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Modeling</a:t>
            </a:r>
            <a:endParaRPr lang="en-GB" sz="4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9D7ADD-A9A9-6BE8-DE37-43FBFB650F71}"/>
              </a:ext>
            </a:extLst>
          </p:cNvPr>
          <p:cNvSpPr txBox="1"/>
          <p:nvPr/>
        </p:nvSpPr>
        <p:spPr>
          <a:xfrm>
            <a:off x="0" y="191285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 Kaif</a:t>
            </a:r>
            <a:r>
              <a:rPr lang="en-GB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1,2,*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Sabin T. P.</a:t>
            </a:r>
            <a:r>
              <a:rPr lang="en-GB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Krishnan</a:t>
            </a:r>
            <a:r>
              <a:rPr lang="en-GB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Naveen Gandhi</a:t>
            </a:r>
            <a:r>
              <a:rPr lang="en-GB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25F2EC-771E-D455-C402-1869CBB204D9}"/>
              </a:ext>
            </a:extLst>
          </p:cNvPr>
          <p:cNvSpPr txBox="1"/>
          <p:nvPr/>
        </p:nvSpPr>
        <p:spPr>
          <a:xfrm>
            <a:off x="-1" y="2484610"/>
            <a:ext cx="1219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Centre for Climate Change Research, Indian Institute of Tropical meteorology, Pune</a:t>
            </a:r>
          </a:p>
          <a:p>
            <a:pPr algn="ctr"/>
            <a:r>
              <a:rPr lang="en-GB" sz="2000" i="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Savitribai Phule Pune University, Pune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75349-2303-45DA-3828-BABC8195BBAD}"/>
              </a:ext>
            </a:extLst>
          </p:cNvPr>
          <p:cNvSpPr txBox="1"/>
          <p:nvPr/>
        </p:nvSpPr>
        <p:spPr>
          <a:xfrm>
            <a:off x="856770" y="3307116"/>
            <a:ext cx="137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Th-4.27</a:t>
            </a:r>
          </a:p>
        </p:txBody>
      </p:sp>
      <p:pic>
        <p:nvPicPr>
          <p:cNvPr id="6" name="Picture 6" descr="World Meteorological Organization - Wikipedia">
            <a:extLst>
              <a:ext uri="{FF2B5EF4-FFF2-40B4-BE49-F238E27FC236}">
                <a16:creationId xmlns:a16="http://schemas.microsoft.com/office/drawing/2014/main" id="{897E0F82-41ED-A529-7364-CDB1F97D4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28"/>
          <a:stretch/>
        </p:blipFill>
        <p:spPr bwMode="auto">
          <a:xfrm>
            <a:off x="264378" y="3634656"/>
            <a:ext cx="2166303" cy="218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orld Meteorological Organization - Wikipedia">
            <a:extLst>
              <a:ext uri="{FF2B5EF4-FFF2-40B4-BE49-F238E27FC236}">
                <a16:creationId xmlns:a16="http://schemas.microsoft.com/office/drawing/2014/main" id="{B828BA07-BA10-D470-4BCD-E8406637A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6" r="-3189"/>
          <a:stretch/>
        </p:blipFill>
        <p:spPr bwMode="auto">
          <a:xfrm>
            <a:off x="2430681" y="4269714"/>
            <a:ext cx="2230549" cy="108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Workshop">
            <a:extLst>
              <a:ext uri="{FF2B5EF4-FFF2-40B4-BE49-F238E27FC236}">
                <a16:creationId xmlns:a16="http://schemas.microsoft.com/office/drawing/2014/main" id="{02B252EE-CDB1-80E0-4256-8C6BC483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698" y="3729929"/>
            <a:ext cx="2166303" cy="216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73EB4A-B17F-DAA3-1633-D0DC31D88F9A}"/>
              </a:ext>
            </a:extLst>
          </p:cNvPr>
          <p:cNvSpPr txBox="1"/>
          <p:nvPr/>
        </p:nvSpPr>
        <p:spPr>
          <a:xfrm>
            <a:off x="-2" y="3186967"/>
            <a:ext cx="1219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*md.kaif@tropmet.res.in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1208BB-1375-92E9-05C2-41C500DCB7E4}"/>
              </a:ext>
            </a:extLst>
          </p:cNvPr>
          <p:cNvSpPr txBox="1"/>
          <p:nvPr/>
        </p:nvSpPr>
        <p:spPr>
          <a:xfrm>
            <a:off x="2321351" y="5078729"/>
            <a:ext cx="8586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IWM-8 workshop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</a:p>
          <a:p>
            <a:pPr algn="ctr"/>
            <a:r>
              <a:rPr lang="en-GB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Monsoons in a Changing Climate</a:t>
            </a:r>
            <a:r>
              <a:rPr lang="en-GB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GB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21</a:t>
            </a:r>
            <a:r>
              <a:rPr lang="en-GB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March 2025, IITM-Pune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3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F4AFEB-0C21-4B6E-94B1-34672EC6A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5" y="22432"/>
            <a:ext cx="4829856" cy="5532643"/>
          </a:xfrm>
          <a:prstGeom prst="rect">
            <a:avLst/>
          </a:prstGeom>
        </p:spPr>
      </p:pic>
      <p:pic>
        <p:nvPicPr>
          <p:cNvPr id="11" name="Picture 10" descr="A piece of paper with a ruler&#10;&#10;Description automatically generated">
            <a:extLst>
              <a:ext uri="{FF2B5EF4-FFF2-40B4-BE49-F238E27FC236}">
                <a16:creationId xmlns:a16="http://schemas.microsoft.com/office/drawing/2014/main" id="{98474829-4C41-62C4-FE5A-C489EBC93E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4" t="14574" r="36805" b="13789"/>
          <a:stretch/>
        </p:blipFill>
        <p:spPr>
          <a:xfrm rot="16200000">
            <a:off x="1394985" y="3274204"/>
            <a:ext cx="374645" cy="14950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CDE4B4-78CB-2E36-374D-D19B9B9F10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636"/>
          <a:stretch/>
        </p:blipFill>
        <p:spPr>
          <a:xfrm>
            <a:off x="5531392" y="3668230"/>
            <a:ext cx="6132577" cy="31897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18DB7E-B922-1E6E-3F2A-60ADABFA43F5}"/>
              </a:ext>
            </a:extLst>
          </p:cNvPr>
          <p:cNvSpPr txBox="1"/>
          <p:nvPr/>
        </p:nvSpPr>
        <p:spPr>
          <a:xfrm>
            <a:off x="4963121" y="79513"/>
            <a:ext cx="722887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&amp; Motivation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Indian summer monsoons began to recover after the late Glacial Interstadial period, enhanced shortly after the Younger Dryas-YD (12.7-11.7Ky BP), and were gradually well-established in the mid-Holocene-MH (6.5-5.5Ky BP), and began to weaken thereafter, </a:t>
            </a:r>
            <a:r>
              <a:rPr lang="en-GB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evidenced by δ¹⁸O proxy data and model analysis.</a:t>
            </a:r>
            <a:endParaRPr lang="en-GB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fluctuations are often associated with oceanic phenomena such as the Atlantic Multi-decadal Oscillation (AMO) and Pacific Decadal Oscillation (PDO), Pacific Nino, and Indian Ocean.</a:t>
            </a:r>
          </a:p>
          <a:p>
            <a:pPr algn="just"/>
            <a:endParaRPr lang="en-GB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study aims to understand the impact of oceanic conditions on the Indian Summer Monsoon across major paleo-epochs, including the Mid-Holocene, Early Holocene and Younger Dryas.</a:t>
            </a:r>
            <a:endParaRPr lang="en-GB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2BB0A9-2A09-8DB0-6E5B-5C0E652A6C75}"/>
              </a:ext>
            </a:extLst>
          </p:cNvPr>
          <p:cNvSpPr txBox="1"/>
          <p:nvPr/>
        </p:nvSpPr>
        <p:spPr>
          <a:xfrm>
            <a:off x="-14079" y="5555075"/>
            <a:ext cx="518242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Fig: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Comparison between MH, EH and YD climate reconstruction records from the Indian Summer Monsoon domain and surrounding regions.(A) </a:t>
            </a:r>
            <a:r>
              <a:rPr lang="en-GB" sz="105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Titanium (%) data from the anoxic </a:t>
            </a:r>
            <a:r>
              <a:rPr lang="en-GB" sz="105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Cariaco</a:t>
            </a:r>
            <a:r>
              <a:rPr lang="en-GB" sz="105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Basin, (B) 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Solar insolation for the 25 °N latitudes (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Lasker et al., 2004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(C)</a:t>
            </a:r>
            <a:r>
              <a:rPr lang="da-DK" sz="105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105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peleothem </a:t>
            </a:r>
            <a:r>
              <a:rPr lang="el-GR" sz="105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δ¹⁸</a:t>
            </a:r>
            <a:r>
              <a:rPr lang="en-GB" sz="105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da-DK" sz="105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Dongge Cave (</a:t>
            </a:r>
            <a:r>
              <a:rPr lang="da-DK" sz="105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Dykoski et al., 2005</a:t>
            </a:r>
            <a:r>
              <a:rPr lang="da-DK" sz="105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(D)</a:t>
            </a:r>
            <a:r>
              <a:rPr lang="en-GB" sz="105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Red </a:t>
            </a:r>
            <a:r>
              <a:rPr lang="en-GB" sz="105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GB" sz="105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intensity from sediment cores in the Laguna </a:t>
            </a:r>
            <a:r>
              <a:rPr lang="en-GB" sz="105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Pallcacocha</a:t>
            </a:r>
            <a:r>
              <a:rPr lang="en-GB" sz="105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drainage basin</a:t>
            </a:r>
            <a:r>
              <a:rPr lang="da-DK" sz="105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(E) </a:t>
            </a:r>
            <a:r>
              <a:rPr lang="en-GB" sz="105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Gupteshwar</a:t>
            </a:r>
            <a:r>
              <a:rPr lang="en-GB" sz="105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Cave (GPT-5A, unpublished), (F) WIO SST (Mg/Ca) sediment data from the Pemba Channel (G) ENSO event frequency per 100 years, and (H) </a:t>
            </a:r>
            <a:r>
              <a:rPr lang="el-GR" sz="105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δ¹⁸</a:t>
            </a:r>
            <a:r>
              <a:rPr lang="en-GB" sz="105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GB" sz="105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Mawmluh</a:t>
            </a:r>
            <a:r>
              <a:rPr lang="en-GB" sz="105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Cave, </a:t>
            </a:r>
            <a:r>
              <a:rPr lang="en-GB" sz="105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Cherrapunji</a:t>
            </a:r>
            <a:r>
              <a:rPr lang="en-GB" sz="105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5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Meghalaya.</a:t>
            </a:r>
            <a:endParaRPr lang="en-GB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027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F31199-5D79-61DF-1F4B-FC5A17B6A65A}"/>
              </a:ext>
            </a:extLst>
          </p:cNvPr>
          <p:cNvSpPr txBox="1"/>
          <p:nvPr/>
        </p:nvSpPr>
        <p:spPr>
          <a:xfrm>
            <a:off x="427410" y="866184"/>
            <a:ext cx="11141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 Surface Temperature - TraCE-21K-II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Longitude – 3.6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Latitude- variable grid 1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1.5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High resolution near tropic, coarser for extra-tropic and pole.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Precipitation(3.75</a:t>
            </a:r>
            <a:r>
              <a:rPr lang="en-GB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3.71</a:t>
            </a:r>
            <a:r>
              <a:rPr lang="en-GB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TraCE-21K-II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4382C3-71DB-9C92-25B6-CFFCC1E4B438}"/>
              </a:ext>
            </a:extLst>
          </p:cNvPr>
          <p:cNvSpPr txBox="1"/>
          <p:nvPr/>
        </p:nvSpPr>
        <p:spPr>
          <a:xfrm>
            <a:off x="427410" y="2185895"/>
            <a:ext cx="114299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paleo-reconstruction, data from the Meghalaya cave Meg-2 (25.25°N, 91.71°E), located near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Cherrapunji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North-East (NE) India used.</a:t>
            </a:r>
            <a:endParaRPr lang="en-GB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variability of oxygen isotopes (δ¹⁸O) in stalagmite samples, made use for the reconstruction.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To support our analysis of the South Asian monsoons, we incorporated reconstructed data from Dongge Cave (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Wang et al., 2005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and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Gupteshwar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Cave (unpublished data).</a:t>
            </a:r>
            <a:endParaRPr lang="en-US" u="none" strike="no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 this study, four ocean basins were selected — the North Pacific, North Atlantic, Tropical Pacific, and North Indian Ocean — based on their potential influence on the Indian Summer Monsoon (ISM).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paleoclimate epochs were chosen for analysis: the Mid-Holocene (6500–5500 years Before Present, BP), Early Holocene (9330–8330 BP), and Younger Dryas (12700–11700 BP).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EOF technique used to understand oceanic conditions 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such as the AMO, PDO, ENSO, and IOD. Additionally, regression and PCMCI+ analysis was performed to gain deeper insights into their teleconnection phases.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377F44-C2F9-A8B7-1DE0-FC9FBCE098E1}"/>
              </a:ext>
            </a:extLst>
          </p:cNvPr>
          <p:cNvSpPr txBox="1"/>
          <p:nvPr/>
        </p:nvSpPr>
        <p:spPr>
          <a:xfrm>
            <a:off x="0" y="6957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&amp; Methodology</a:t>
            </a:r>
            <a:endParaRPr lang="en-GB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01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CB675A-ED73-C83E-B065-C7334F9CA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77293"/>
            <a:ext cx="12192000" cy="371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7DE4695-F6E8-53BF-D626-0F546F6837FC}"/>
              </a:ext>
            </a:extLst>
          </p:cNvPr>
          <p:cNvSpPr txBox="1"/>
          <p:nvPr/>
        </p:nvSpPr>
        <p:spPr>
          <a:xfrm>
            <a:off x="1181067" y="4937572"/>
            <a:ext cx="10101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cs typeface="Times New Roman" panose="02020603050405020304" pitchFamily="18" charset="0"/>
              </a:rPr>
              <a:t>Fig: Change in Seasonal mean (JJAS) precipitation MH, EH &amp; YD with respect to Pre-Industrial(PI)</a:t>
            </a:r>
            <a:endParaRPr lang="en-GB" sz="1400" dirty="0"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DF425-04CF-34BA-9BB0-E8CB907E624F}"/>
              </a:ext>
            </a:extLst>
          </p:cNvPr>
          <p:cNvSpPr txBox="1"/>
          <p:nvPr/>
        </p:nvSpPr>
        <p:spPr>
          <a:xfrm>
            <a:off x="0" y="6957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GB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039C3-96EE-44C9-217A-9478E0D92B1D}"/>
              </a:ext>
            </a:extLst>
          </p:cNvPr>
          <p:cNvSpPr txBox="1"/>
          <p:nvPr/>
        </p:nvSpPr>
        <p:spPr>
          <a:xfrm>
            <a:off x="258417" y="531237"/>
            <a:ext cx="331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in Precipitation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C4036B-1E4A-8F64-DDB9-6ED89D14A1D1}"/>
              </a:ext>
            </a:extLst>
          </p:cNvPr>
          <p:cNvSpPr txBox="1"/>
          <p:nvPr/>
        </p:nvSpPr>
        <p:spPr>
          <a:xfrm>
            <a:off x="387626" y="5552520"/>
            <a:ext cx="11688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Indian monsoon was strong during the EH and moderately strong during the MH. In contrast, it weakened during the YD, as evidenced by δ¹⁸O proxy data and model analysis.</a:t>
            </a:r>
          </a:p>
        </p:txBody>
      </p:sp>
    </p:spTree>
    <p:extLst>
      <p:ext uri="{BB962C8B-B14F-4D97-AF65-F5344CB8AC3E}">
        <p14:creationId xmlns:p14="http://schemas.microsoft.com/office/powerpoint/2010/main" val="748443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3DD27AD-EBB1-FE09-39C1-4C1084BF2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01FCF0A-4B9E-21B2-A20B-550FA7B84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368" y="2968072"/>
            <a:ext cx="9281998" cy="118721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A5A798E-6CBB-B3E3-F24E-03C51A12B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652" y="5084404"/>
            <a:ext cx="9346714" cy="177359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36BE610-AAB2-73F0-A0F9-97C2AA9F8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367" y="674032"/>
            <a:ext cx="9645722" cy="23297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7ABB51F-7D30-CA7A-748E-DC12442143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6936" y="4155283"/>
            <a:ext cx="9179430" cy="9291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EDCC25-8A8E-AD8A-6C43-0F988CE91438}"/>
              </a:ext>
            </a:extLst>
          </p:cNvPr>
          <p:cNvSpPr txBox="1"/>
          <p:nvPr/>
        </p:nvSpPr>
        <p:spPr>
          <a:xfrm>
            <a:off x="2818129" y="398111"/>
            <a:ext cx="65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MH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2F04B9-F1EC-5AB8-634B-5559B5B4C098}"/>
              </a:ext>
            </a:extLst>
          </p:cNvPr>
          <p:cNvSpPr txBox="1"/>
          <p:nvPr/>
        </p:nvSpPr>
        <p:spPr>
          <a:xfrm>
            <a:off x="5924493" y="355521"/>
            <a:ext cx="65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EH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E9D2C2-1F0A-157A-66B4-58B551AB0E59}"/>
              </a:ext>
            </a:extLst>
          </p:cNvPr>
          <p:cNvSpPr txBox="1"/>
          <p:nvPr/>
        </p:nvSpPr>
        <p:spPr>
          <a:xfrm>
            <a:off x="9125663" y="355521"/>
            <a:ext cx="65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YD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E4FB58-6DCD-BEB3-A576-4F4C5564D854}"/>
              </a:ext>
            </a:extLst>
          </p:cNvPr>
          <p:cNvSpPr txBox="1"/>
          <p:nvPr/>
        </p:nvSpPr>
        <p:spPr>
          <a:xfrm rot="16200000">
            <a:off x="527344" y="1518921"/>
            <a:ext cx="1690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North Atlantic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4F0B57-BC8A-321F-A64F-B7F75BC51727}"/>
              </a:ext>
            </a:extLst>
          </p:cNvPr>
          <p:cNvSpPr txBox="1"/>
          <p:nvPr/>
        </p:nvSpPr>
        <p:spPr>
          <a:xfrm rot="16200000">
            <a:off x="990671" y="3313472"/>
            <a:ext cx="764284" cy="369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PDO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18F88A-C295-59BF-8A44-3C0ADF936ABD}"/>
              </a:ext>
            </a:extLst>
          </p:cNvPr>
          <p:cNvSpPr txBox="1"/>
          <p:nvPr/>
        </p:nvSpPr>
        <p:spPr>
          <a:xfrm rot="16200000">
            <a:off x="612335" y="4052758"/>
            <a:ext cx="140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Tropical Pacific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C7C406-5F58-3AE2-7E2C-18F04AA79DB9}"/>
              </a:ext>
            </a:extLst>
          </p:cNvPr>
          <p:cNvSpPr txBox="1"/>
          <p:nvPr/>
        </p:nvSpPr>
        <p:spPr>
          <a:xfrm rot="16200000">
            <a:off x="338855" y="5676717"/>
            <a:ext cx="1769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North Indian Ocean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165432-AAE7-C9E1-ACF6-187575172C00}"/>
              </a:ext>
            </a:extLst>
          </p:cNvPr>
          <p:cNvSpPr txBox="1"/>
          <p:nvPr/>
        </p:nvSpPr>
        <p:spPr>
          <a:xfrm>
            <a:off x="1" y="13477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Oceanic conditions during MH, EH &amp; YD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92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BBA10C6-0DAB-830A-C9D0-EEA7664A7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C372EC6-C6FA-5F50-97EC-98F08C631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22" y="1821031"/>
            <a:ext cx="8112042" cy="153389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18A94A6-C43E-EC22-07A1-CC67C2068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22" y="287138"/>
            <a:ext cx="8143138" cy="15338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7C9259C-C7DF-5D30-3DB3-ECD893869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122" y="3336726"/>
            <a:ext cx="8112039" cy="15034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88D94C4-2204-3065-3ACE-455E0F9D58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119" y="4840172"/>
            <a:ext cx="8095875" cy="153389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75769A8-71B8-595F-68D8-2B9CA157B23B}"/>
              </a:ext>
            </a:extLst>
          </p:cNvPr>
          <p:cNvSpPr txBox="1"/>
          <p:nvPr/>
        </p:nvSpPr>
        <p:spPr>
          <a:xfrm>
            <a:off x="8439335" y="941495"/>
            <a:ext cx="371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cs typeface="Times New Roman" panose="02020603050405020304" pitchFamily="18" charset="0"/>
              </a:rPr>
              <a:t>Fig: Regression between Precipitation and leading principal component (PC1) of the SST</a:t>
            </a:r>
            <a:endParaRPr lang="en-GB" sz="1400" dirty="0">
              <a:cs typeface="Times New Roman" panose="02020603050405020304" pitchFamily="18" charset="0"/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DD5F9ECD-47A0-2D58-C040-3C8591C754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" t="85055" b="1302"/>
          <a:stretch/>
        </p:blipFill>
        <p:spPr bwMode="auto">
          <a:xfrm>
            <a:off x="2285795" y="6385673"/>
            <a:ext cx="4181791" cy="37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29A71D-4CD5-75A3-A3FA-62B8125731FE}"/>
              </a:ext>
            </a:extLst>
          </p:cNvPr>
          <p:cNvSpPr txBox="1"/>
          <p:nvPr/>
        </p:nvSpPr>
        <p:spPr>
          <a:xfrm>
            <a:off x="8400994" y="2144633"/>
            <a:ext cx="379100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oceanic conditions during the MH were generally unfavourable for ISMR, except for the Indian.</a:t>
            </a:r>
          </a:p>
          <a:p>
            <a:pPr algn="just"/>
            <a:endParaRPr lang="en-GB" b="0" i="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the EH, favourable conditions spanned most oceanic regions except the Indian Ocean.</a:t>
            </a:r>
          </a:p>
          <a:p>
            <a:pPr algn="just"/>
            <a:endParaRPr lang="en-GB" b="0" i="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contrast, in the YD, favourable conditions were mainly limited to the North Pacific Ocean.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E74A3C-FC68-BCD4-93EF-7E9E4EDE7621}"/>
              </a:ext>
            </a:extLst>
          </p:cNvPr>
          <p:cNvSpPr txBox="1"/>
          <p:nvPr/>
        </p:nvSpPr>
        <p:spPr>
          <a:xfrm>
            <a:off x="3416937" y="-63996"/>
            <a:ext cx="3507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 Analysis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49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849EEF-F220-9E02-2BD1-AEA1646945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1" t="12383" r="11219" b="12586"/>
          <a:stretch/>
        </p:blipFill>
        <p:spPr bwMode="auto">
          <a:xfrm>
            <a:off x="854469" y="646930"/>
            <a:ext cx="3131121" cy="289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F335B40-8DEB-FF6D-1E65-F8D840FEA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8" t="87172" r="10184"/>
          <a:stretch/>
        </p:blipFill>
        <p:spPr bwMode="auto">
          <a:xfrm>
            <a:off x="1386121" y="3649486"/>
            <a:ext cx="3678229" cy="59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D368742-AF23-F4F2-2FDF-80D58C0080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5" t="13692" r="13279" b="13000"/>
          <a:stretch/>
        </p:blipFill>
        <p:spPr bwMode="auto">
          <a:xfrm>
            <a:off x="7432358" y="679426"/>
            <a:ext cx="3141440" cy="275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9B3BF4-8AD0-298D-AB86-00481AEDF6B4}"/>
              </a:ext>
            </a:extLst>
          </p:cNvPr>
          <p:cNvSpPr txBox="1"/>
          <p:nvPr/>
        </p:nvSpPr>
        <p:spPr>
          <a:xfrm>
            <a:off x="644387" y="4641743"/>
            <a:ext cx="10903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Causal links between the ISMR, AMO(NA), PDO, ENSO(Nino) and IOD on seasonal time-scales based on monthly anomalies of the indices for MJJASO season during the period, (a) MH, (b) EH and (c) YD obtained using the multivariate causal framework at 95% alpha level using the PCMCI+ causal inference algorithm.</a:t>
            </a:r>
          </a:p>
          <a:p>
            <a:pPr algn="just"/>
            <a:endParaRPr lang="en-GB" sz="1600" dirty="0"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EFF3E3-2316-456B-B56C-B6E8E42C2DB0}"/>
              </a:ext>
            </a:extLst>
          </p:cNvPr>
          <p:cNvSpPr/>
          <p:nvPr/>
        </p:nvSpPr>
        <p:spPr>
          <a:xfrm>
            <a:off x="1627378" y="4152850"/>
            <a:ext cx="1232114" cy="246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auto-MCI(nodes)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B239C1-1B8C-012B-EAB9-A4EB0810A4DD}"/>
              </a:ext>
            </a:extLst>
          </p:cNvPr>
          <p:cNvSpPr/>
          <p:nvPr/>
        </p:nvSpPr>
        <p:spPr>
          <a:xfrm>
            <a:off x="3531330" y="4160612"/>
            <a:ext cx="1338308" cy="212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cross-MCI(arrows)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3CC82F5-47BF-9AC6-FC38-52BFB039C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8" t="12287" r="11113" b="12829"/>
          <a:stretch/>
        </p:blipFill>
        <p:spPr bwMode="auto">
          <a:xfrm>
            <a:off x="4242855" y="614560"/>
            <a:ext cx="3131121" cy="298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Circular 9">
            <a:extLst>
              <a:ext uri="{FF2B5EF4-FFF2-40B4-BE49-F238E27FC236}">
                <a16:creationId xmlns:a16="http://schemas.microsoft.com/office/drawing/2014/main" id="{5EEE5B55-D45D-DCC1-1399-DD3B7B11E235}"/>
              </a:ext>
            </a:extLst>
          </p:cNvPr>
          <p:cNvSpPr/>
          <p:nvPr/>
        </p:nvSpPr>
        <p:spPr>
          <a:xfrm>
            <a:off x="5460519" y="4039659"/>
            <a:ext cx="891168" cy="58605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8815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48FBFF-B464-E316-BEB5-C3009F193561}"/>
              </a:ext>
            </a:extLst>
          </p:cNvPr>
          <p:cNvSpPr/>
          <p:nvPr/>
        </p:nvSpPr>
        <p:spPr>
          <a:xfrm>
            <a:off x="7697274" y="3632180"/>
            <a:ext cx="744266" cy="1121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36BAA6-CA0C-71F6-102A-C13F5172B584}"/>
              </a:ext>
            </a:extLst>
          </p:cNvPr>
          <p:cNvSpPr/>
          <p:nvPr/>
        </p:nvSpPr>
        <p:spPr>
          <a:xfrm>
            <a:off x="7692884" y="4184498"/>
            <a:ext cx="744266" cy="1121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81EC06-15D0-B70F-0998-6228688AC6D8}"/>
              </a:ext>
            </a:extLst>
          </p:cNvPr>
          <p:cNvSpPr txBox="1"/>
          <p:nvPr/>
        </p:nvSpPr>
        <p:spPr>
          <a:xfrm>
            <a:off x="5136520" y="3719143"/>
            <a:ext cx="1922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Contemporaneous Link</a:t>
            </a:r>
            <a:endParaRPr lang="en-GB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6F334A-D724-F675-3FEC-988A6543E808}"/>
              </a:ext>
            </a:extLst>
          </p:cNvPr>
          <p:cNvSpPr txBox="1"/>
          <p:nvPr/>
        </p:nvSpPr>
        <p:spPr>
          <a:xfrm>
            <a:off x="7044381" y="3734972"/>
            <a:ext cx="3262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Unoriented Contemporaneous adjacency</a:t>
            </a:r>
            <a:endParaRPr lang="en-GB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87F88F-50A8-D1AB-BA96-9D470BB07D39}"/>
              </a:ext>
            </a:extLst>
          </p:cNvPr>
          <p:cNvSpPr txBox="1"/>
          <p:nvPr/>
        </p:nvSpPr>
        <p:spPr>
          <a:xfrm>
            <a:off x="7054108" y="4317939"/>
            <a:ext cx="3262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Conflicting Contemporaneous adjacency</a:t>
            </a:r>
            <a:endParaRPr lang="en-GB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5F04E3-4C5A-547F-C42C-09CEDF054429}"/>
              </a:ext>
            </a:extLst>
          </p:cNvPr>
          <p:cNvSpPr txBox="1"/>
          <p:nvPr/>
        </p:nvSpPr>
        <p:spPr>
          <a:xfrm>
            <a:off x="3380850" y="102885"/>
            <a:ext cx="591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Inference from Causal analysis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E4521E9-6A99-BBFE-2B30-0982CA03F63A}"/>
              </a:ext>
            </a:extLst>
          </p:cNvPr>
          <p:cNvSpPr/>
          <p:nvPr/>
        </p:nvSpPr>
        <p:spPr>
          <a:xfrm>
            <a:off x="5599390" y="3579019"/>
            <a:ext cx="741141" cy="20352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71A8C8-89FA-B500-BA05-DD2C20D085C3}"/>
              </a:ext>
            </a:extLst>
          </p:cNvPr>
          <p:cNvSpPr txBox="1"/>
          <p:nvPr/>
        </p:nvSpPr>
        <p:spPr>
          <a:xfrm>
            <a:off x="5451037" y="4328730"/>
            <a:ext cx="1922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Lagged Link</a:t>
            </a:r>
            <a:endParaRPr lang="en-GB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9F001C-F409-D39B-8B81-C9847EFF6330}"/>
              </a:ext>
            </a:extLst>
          </p:cNvPr>
          <p:cNvSpPr/>
          <p:nvPr/>
        </p:nvSpPr>
        <p:spPr>
          <a:xfrm>
            <a:off x="7734217" y="3626847"/>
            <a:ext cx="744266" cy="1121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5175142-8BE9-E6F2-19B8-044D7A1E124C}"/>
              </a:ext>
            </a:extLst>
          </p:cNvPr>
          <p:cNvSpPr/>
          <p:nvPr/>
        </p:nvSpPr>
        <p:spPr>
          <a:xfrm>
            <a:off x="7631241" y="3597414"/>
            <a:ext cx="183135" cy="17477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7FE13BA-F9B3-E65E-EE99-A697AD17B3E8}"/>
              </a:ext>
            </a:extLst>
          </p:cNvPr>
          <p:cNvSpPr/>
          <p:nvPr/>
        </p:nvSpPr>
        <p:spPr>
          <a:xfrm>
            <a:off x="8382526" y="3597377"/>
            <a:ext cx="183135" cy="17477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4CF820-C566-F84A-AC90-82BD660525D9}"/>
              </a:ext>
            </a:extLst>
          </p:cNvPr>
          <p:cNvSpPr/>
          <p:nvPr/>
        </p:nvSpPr>
        <p:spPr>
          <a:xfrm>
            <a:off x="7729827" y="4179165"/>
            <a:ext cx="744266" cy="1121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71FC14-AAD6-6B64-FCE3-2FEC57459E32}"/>
              </a:ext>
            </a:extLst>
          </p:cNvPr>
          <p:cNvSpPr/>
          <p:nvPr/>
        </p:nvSpPr>
        <p:spPr>
          <a:xfrm rot="18205463">
            <a:off x="7654109" y="4180702"/>
            <a:ext cx="122054" cy="11987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1425458-8368-C1C1-EC1F-A0499AAA0341}"/>
              </a:ext>
            </a:extLst>
          </p:cNvPr>
          <p:cNvSpPr/>
          <p:nvPr/>
        </p:nvSpPr>
        <p:spPr>
          <a:xfrm rot="19192097">
            <a:off x="8413066" y="4179490"/>
            <a:ext cx="122054" cy="11987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FCC53C-45FD-D2E0-679E-E2D62D30BE79}"/>
              </a:ext>
            </a:extLst>
          </p:cNvPr>
          <p:cNvSpPr txBox="1"/>
          <p:nvPr/>
        </p:nvSpPr>
        <p:spPr>
          <a:xfrm>
            <a:off x="1627378" y="679426"/>
            <a:ext cx="4750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0DED40-CF5F-C466-20E4-4795690AF3C9}"/>
              </a:ext>
            </a:extLst>
          </p:cNvPr>
          <p:cNvSpPr txBox="1"/>
          <p:nvPr/>
        </p:nvSpPr>
        <p:spPr>
          <a:xfrm>
            <a:off x="5049792" y="698407"/>
            <a:ext cx="4750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GB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AA8019-BB50-CEF6-DC66-42276965427B}"/>
              </a:ext>
            </a:extLst>
          </p:cNvPr>
          <p:cNvSpPr txBox="1"/>
          <p:nvPr/>
        </p:nvSpPr>
        <p:spPr>
          <a:xfrm>
            <a:off x="7868800" y="565486"/>
            <a:ext cx="4750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GB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51FAFD-C4D9-9971-BE79-CF0D1D8C32C5}"/>
              </a:ext>
            </a:extLst>
          </p:cNvPr>
          <p:cNvSpPr txBox="1"/>
          <p:nvPr/>
        </p:nvSpPr>
        <p:spPr>
          <a:xfrm>
            <a:off x="467139" y="5547083"/>
            <a:ext cx="11589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8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causal analysis, it is evident that the IOD positively influences ISMR, while ENSO and PDO have a negative impact across all three events.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However, AMO does not show a clear causal link with ISMR during the MH and EH, although it generally drives ISMR positively.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788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580223-1038-8273-54CE-BB7B41672D72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02704" y="1099972"/>
            <a:ext cx="11986591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Indian monsoon was strongest during the Early Holocene (EH), moderately strong during the Mid-Holocene (MH), and weakest during the Younger Dryas (YD), with variability influenced by oceanic drivers.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MH experienced unfavorable conditions (negative AMO, positive PDO, and El Niño-like state), while the EH had a more favorable configuration except for the Indian Ocean. During the YD, the PDO was in a negative phase, which could have supported ISMR, but other oceanic influences were less favorable.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IOD positively influences ISMR, whereas ENSO and PDO have a negative impact. AMO lacks a clear causal link during the MH and EH but generally drives ISMR positively with a lag.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B5C147-FFF1-EDF7-FE54-80D32816AF8C}"/>
              </a:ext>
            </a:extLst>
          </p:cNvPr>
          <p:cNvSpPr txBox="1"/>
          <p:nvPr/>
        </p:nvSpPr>
        <p:spPr>
          <a:xfrm>
            <a:off x="0" y="1490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GB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56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EBFC13-1FA1-A348-8DF5-94C3D2AA745F}"/>
              </a:ext>
            </a:extLst>
          </p:cNvPr>
          <p:cNvSpPr txBox="1"/>
          <p:nvPr/>
        </p:nvSpPr>
        <p:spPr>
          <a:xfrm>
            <a:off x="1" y="249472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You☺</a:t>
            </a:r>
            <a:endParaRPr lang="en-GB" sz="5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854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985</Words>
  <Application>Microsoft Office PowerPoint</Application>
  <PresentationFormat>Widescreen</PresentationFormat>
  <Paragraphs>78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Md Kaif</dc:creator>
  <cp:lastModifiedBy>Md Kaif</cp:lastModifiedBy>
  <cp:revision>42</cp:revision>
  <dcterms:created xsi:type="dcterms:W3CDTF">2024-10-31T16:41:12Z</dcterms:created>
  <dcterms:modified xsi:type="dcterms:W3CDTF">2025-03-18T07:20:45Z</dcterms:modified>
</cp:coreProperties>
</file>