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2" r:id="rId2"/>
  </p:sldIdLst>
  <p:sldSz cx="30243463" cy="42484675"/>
  <p:notesSz cx="6797675" cy="9926638"/>
  <p:defaultTextStyle>
    <a:defPPr>
      <a:defRPr lang="en-US"/>
    </a:defPPr>
    <a:lvl1pPr marL="0" algn="l" defTabSz="4431256" rtl="0" eaLnBrk="1" latinLnBrk="0" hangingPunct="1">
      <a:defRPr sz="8700" kern="1200">
        <a:solidFill>
          <a:schemeClr val="tx1"/>
        </a:solidFill>
        <a:latin typeface="+mn-lt"/>
        <a:ea typeface="+mn-ea"/>
        <a:cs typeface="+mn-cs"/>
      </a:defRPr>
    </a:lvl1pPr>
    <a:lvl2pPr marL="2215628" algn="l" defTabSz="4431256" rtl="0" eaLnBrk="1" latinLnBrk="0" hangingPunct="1">
      <a:defRPr sz="8700" kern="1200">
        <a:solidFill>
          <a:schemeClr val="tx1"/>
        </a:solidFill>
        <a:latin typeface="+mn-lt"/>
        <a:ea typeface="+mn-ea"/>
        <a:cs typeface="+mn-cs"/>
      </a:defRPr>
    </a:lvl2pPr>
    <a:lvl3pPr marL="4431256" algn="l" defTabSz="4431256" rtl="0" eaLnBrk="1" latinLnBrk="0" hangingPunct="1">
      <a:defRPr sz="8700" kern="1200">
        <a:solidFill>
          <a:schemeClr val="tx1"/>
        </a:solidFill>
        <a:latin typeface="+mn-lt"/>
        <a:ea typeface="+mn-ea"/>
        <a:cs typeface="+mn-cs"/>
      </a:defRPr>
    </a:lvl3pPr>
    <a:lvl4pPr marL="6646883" algn="l" defTabSz="4431256" rtl="0" eaLnBrk="1" latinLnBrk="0" hangingPunct="1">
      <a:defRPr sz="8700" kern="1200">
        <a:solidFill>
          <a:schemeClr val="tx1"/>
        </a:solidFill>
        <a:latin typeface="+mn-lt"/>
        <a:ea typeface="+mn-ea"/>
        <a:cs typeface="+mn-cs"/>
      </a:defRPr>
    </a:lvl4pPr>
    <a:lvl5pPr marL="8862511" algn="l" defTabSz="4431256" rtl="0" eaLnBrk="1" latinLnBrk="0" hangingPunct="1">
      <a:defRPr sz="8700" kern="1200">
        <a:solidFill>
          <a:schemeClr val="tx1"/>
        </a:solidFill>
        <a:latin typeface="+mn-lt"/>
        <a:ea typeface="+mn-ea"/>
        <a:cs typeface="+mn-cs"/>
      </a:defRPr>
    </a:lvl5pPr>
    <a:lvl6pPr marL="11078139" algn="l" defTabSz="4431256" rtl="0" eaLnBrk="1" latinLnBrk="0" hangingPunct="1">
      <a:defRPr sz="8700" kern="1200">
        <a:solidFill>
          <a:schemeClr val="tx1"/>
        </a:solidFill>
        <a:latin typeface="+mn-lt"/>
        <a:ea typeface="+mn-ea"/>
        <a:cs typeface="+mn-cs"/>
      </a:defRPr>
    </a:lvl6pPr>
    <a:lvl7pPr marL="13293767" algn="l" defTabSz="4431256" rtl="0" eaLnBrk="1" latinLnBrk="0" hangingPunct="1">
      <a:defRPr sz="8700" kern="1200">
        <a:solidFill>
          <a:schemeClr val="tx1"/>
        </a:solidFill>
        <a:latin typeface="+mn-lt"/>
        <a:ea typeface="+mn-ea"/>
        <a:cs typeface="+mn-cs"/>
      </a:defRPr>
    </a:lvl7pPr>
    <a:lvl8pPr marL="15509394" algn="l" defTabSz="4431256" rtl="0" eaLnBrk="1" latinLnBrk="0" hangingPunct="1">
      <a:defRPr sz="8700" kern="1200">
        <a:solidFill>
          <a:schemeClr val="tx1"/>
        </a:solidFill>
        <a:latin typeface="+mn-lt"/>
        <a:ea typeface="+mn-ea"/>
        <a:cs typeface="+mn-cs"/>
      </a:defRPr>
    </a:lvl8pPr>
    <a:lvl9pPr marL="17725022" algn="l" defTabSz="4431256" rtl="0" eaLnBrk="1" latinLnBrk="0" hangingPunct="1">
      <a:defRPr sz="87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80FDA43-A9AF-42D9-8D9A-23CA6D0ABE47}">
          <p14:sldIdLst>
            <p14:sldId id="262"/>
          </p14:sldIdLst>
        </p14:section>
      </p14:sectionLst>
    </p:ext>
    <p:ext uri="{EFAFB233-063F-42B5-8137-9DF3F51BA10A}">
      <p15:sldGuideLst xmlns="" xmlns:p14="http://schemas.microsoft.com/office/powerpoint/2010/main" xmlns:p15="http://schemas.microsoft.com/office/powerpoint/2012/main">
        <p15:guide id="1" orient="horz" pos="13381">
          <p15:clr>
            <a:srgbClr val="A4A3A4"/>
          </p15:clr>
        </p15:guide>
        <p15:guide id="2" pos="9526">
          <p15:clr>
            <a:srgbClr val="A4A3A4"/>
          </p15:clr>
        </p15:guide>
      </p15:sldGuideLst>
    </p:ext>
    <p:ext uri="{2D200454-40CA-4A62-9FC3-DE9A4176ACB9}">
      <p15:notesGuideLst xmlns="" xmlns:p14="http://schemas.microsoft.com/office/powerpoint/2010/main"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979" autoAdjust="0"/>
    <p:restoredTop sz="98614" autoAdjust="0"/>
  </p:normalViewPr>
  <p:slideViewPr>
    <p:cSldViewPr>
      <p:cViewPr>
        <p:scale>
          <a:sx n="40" d="100"/>
          <a:sy n="40" d="100"/>
        </p:scale>
        <p:origin x="-1704" y="2916"/>
      </p:cViewPr>
      <p:guideLst>
        <p:guide orient="horz" pos="13381"/>
        <p:guide pos="9526"/>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0"/>
    </p:cViewPr>
  </p:sorterViewPr>
  <p:notesViewPr>
    <p:cSldViewPr showGuides="1">
      <p:cViewPr varScale="1">
        <p:scale>
          <a:sx n="84" d="100"/>
          <a:sy n="84" d="100"/>
        </p:scale>
        <p:origin x="-3768" y="-7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5" cy="497011"/>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50270" y="0"/>
            <a:ext cx="2945865" cy="497011"/>
          </a:xfrm>
          <a:prstGeom prst="rect">
            <a:avLst/>
          </a:prstGeom>
        </p:spPr>
        <p:txBody>
          <a:bodyPr vert="horz" lIns="91440" tIns="45720" rIns="91440" bIns="45720" rtlCol="0"/>
          <a:lstStyle>
            <a:lvl1pPr algn="r">
              <a:defRPr sz="1200"/>
            </a:lvl1pPr>
          </a:lstStyle>
          <a:p>
            <a:fld id="{5BE2568C-5441-4635-9DAC-AB97BD3645AF}" type="datetimeFigureOut">
              <a:rPr lang="en-IN" smtClean="0"/>
              <a:pPr/>
              <a:t>17-03-2025</a:t>
            </a:fld>
            <a:endParaRPr lang="en-IN" dirty="0"/>
          </a:p>
        </p:txBody>
      </p:sp>
      <p:sp>
        <p:nvSpPr>
          <p:cNvPr id="4" name="Footer Placeholder 3"/>
          <p:cNvSpPr>
            <a:spLocks noGrp="1"/>
          </p:cNvSpPr>
          <p:nvPr>
            <p:ph type="ftr" sz="quarter" idx="2"/>
          </p:nvPr>
        </p:nvSpPr>
        <p:spPr>
          <a:xfrm>
            <a:off x="0" y="9427931"/>
            <a:ext cx="2945865" cy="497011"/>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50270" y="9427931"/>
            <a:ext cx="2945865" cy="497011"/>
          </a:xfrm>
          <a:prstGeom prst="rect">
            <a:avLst/>
          </a:prstGeom>
        </p:spPr>
        <p:txBody>
          <a:bodyPr vert="horz" lIns="91440" tIns="45720" rIns="91440" bIns="45720" rtlCol="0" anchor="b"/>
          <a:lstStyle>
            <a:lvl1pPr algn="r">
              <a:defRPr sz="1200"/>
            </a:lvl1pPr>
          </a:lstStyle>
          <a:p>
            <a:fld id="{469B3F5E-3027-402B-B529-DA62D927C454}" type="slidenum">
              <a:rPr lang="en-IN" smtClean="0"/>
              <a:pPr/>
              <a:t>‹#›</a:t>
            </a:fld>
            <a:endParaRPr lang="en-IN" dirty="0"/>
          </a:p>
        </p:txBody>
      </p:sp>
    </p:spTree>
    <p:extLst>
      <p:ext uri="{BB962C8B-B14F-4D97-AF65-F5344CB8AC3E}">
        <p14:creationId xmlns:p14="http://schemas.microsoft.com/office/powerpoint/2010/main" val="1714970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5" cy="497011"/>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50270" y="0"/>
            <a:ext cx="2945865" cy="497011"/>
          </a:xfrm>
          <a:prstGeom prst="rect">
            <a:avLst/>
          </a:prstGeom>
        </p:spPr>
        <p:txBody>
          <a:bodyPr vert="horz" lIns="91440" tIns="45720" rIns="91440" bIns="45720" rtlCol="0"/>
          <a:lstStyle>
            <a:lvl1pPr algn="r">
              <a:defRPr sz="1200"/>
            </a:lvl1pPr>
          </a:lstStyle>
          <a:p>
            <a:fld id="{E40B6816-9723-4AAE-A670-3E3D3588CBBC}" type="datetimeFigureOut">
              <a:rPr lang="en-IN" smtClean="0"/>
              <a:pPr/>
              <a:t>17-03-2025</a:t>
            </a:fld>
            <a:endParaRPr lang="en-IN" dirty="0"/>
          </a:p>
        </p:txBody>
      </p:sp>
      <p:sp>
        <p:nvSpPr>
          <p:cNvPr id="4" name="Slide Image Placeholder 3"/>
          <p:cNvSpPr>
            <a:spLocks noGrp="1" noRot="1" noChangeAspect="1"/>
          </p:cNvSpPr>
          <p:nvPr>
            <p:ph type="sldImg" idx="2"/>
          </p:nvPr>
        </p:nvSpPr>
        <p:spPr>
          <a:xfrm>
            <a:off x="2074863" y="744538"/>
            <a:ext cx="2647950" cy="3721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79460" y="4715662"/>
            <a:ext cx="5438756" cy="4466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7931"/>
            <a:ext cx="2945865" cy="497011"/>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50270" y="9427931"/>
            <a:ext cx="2945865" cy="497011"/>
          </a:xfrm>
          <a:prstGeom prst="rect">
            <a:avLst/>
          </a:prstGeom>
        </p:spPr>
        <p:txBody>
          <a:bodyPr vert="horz" lIns="91440" tIns="45720" rIns="91440" bIns="45720" rtlCol="0" anchor="b"/>
          <a:lstStyle>
            <a:lvl1pPr algn="r">
              <a:defRPr sz="1200"/>
            </a:lvl1pPr>
          </a:lstStyle>
          <a:p>
            <a:fld id="{5CF0F858-F116-4C33-A02B-C0B9A70A38B2}" type="slidenum">
              <a:rPr lang="en-IN" smtClean="0"/>
              <a:pPr/>
              <a:t>‹#›</a:t>
            </a:fld>
            <a:endParaRPr lang="en-IN" dirty="0"/>
          </a:p>
        </p:txBody>
      </p:sp>
    </p:spTree>
    <p:extLst>
      <p:ext uri="{BB962C8B-B14F-4D97-AF65-F5344CB8AC3E}">
        <p14:creationId xmlns:p14="http://schemas.microsoft.com/office/powerpoint/2010/main" val="520015600"/>
      </p:ext>
    </p:extLst>
  </p:cSld>
  <p:clrMap bg1="lt1" tx1="dk1" bg2="lt2" tx2="dk2" accent1="accent1" accent2="accent2" accent3="accent3" accent4="accent4" accent5="accent5" accent6="accent6" hlink="hlink" folHlink="folHlink"/>
  <p:notesStyle>
    <a:lvl1pPr marL="0" algn="l" defTabSz="923178" rtl="0" eaLnBrk="1" latinLnBrk="0" hangingPunct="1">
      <a:defRPr sz="1200" kern="1200">
        <a:solidFill>
          <a:schemeClr val="tx1"/>
        </a:solidFill>
        <a:latin typeface="+mn-lt"/>
        <a:ea typeface="+mn-ea"/>
        <a:cs typeface="+mn-cs"/>
      </a:defRPr>
    </a:lvl1pPr>
    <a:lvl2pPr marL="461589" algn="l" defTabSz="923178" rtl="0" eaLnBrk="1" latinLnBrk="0" hangingPunct="1">
      <a:defRPr sz="1200" kern="1200">
        <a:solidFill>
          <a:schemeClr val="tx1"/>
        </a:solidFill>
        <a:latin typeface="+mn-lt"/>
        <a:ea typeface="+mn-ea"/>
        <a:cs typeface="+mn-cs"/>
      </a:defRPr>
    </a:lvl2pPr>
    <a:lvl3pPr marL="923178" algn="l" defTabSz="923178" rtl="0" eaLnBrk="1" latinLnBrk="0" hangingPunct="1">
      <a:defRPr sz="1200" kern="1200">
        <a:solidFill>
          <a:schemeClr val="tx1"/>
        </a:solidFill>
        <a:latin typeface="+mn-lt"/>
        <a:ea typeface="+mn-ea"/>
        <a:cs typeface="+mn-cs"/>
      </a:defRPr>
    </a:lvl3pPr>
    <a:lvl4pPr marL="1384767" algn="l" defTabSz="923178" rtl="0" eaLnBrk="1" latinLnBrk="0" hangingPunct="1">
      <a:defRPr sz="1200" kern="1200">
        <a:solidFill>
          <a:schemeClr val="tx1"/>
        </a:solidFill>
        <a:latin typeface="+mn-lt"/>
        <a:ea typeface="+mn-ea"/>
        <a:cs typeface="+mn-cs"/>
      </a:defRPr>
    </a:lvl4pPr>
    <a:lvl5pPr marL="1846356" algn="l" defTabSz="923178" rtl="0" eaLnBrk="1" latinLnBrk="0" hangingPunct="1">
      <a:defRPr sz="1200" kern="1200">
        <a:solidFill>
          <a:schemeClr val="tx1"/>
        </a:solidFill>
        <a:latin typeface="+mn-lt"/>
        <a:ea typeface="+mn-ea"/>
        <a:cs typeface="+mn-cs"/>
      </a:defRPr>
    </a:lvl5pPr>
    <a:lvl6pPr marL="2307946" algn="l" defTabSz="923178" rtl="0" eaLnBrk="1" latinLnBrk="0" hangingPunct="1">
      <a:defRPr sz="1200" kern="1200">
        <a:solidFill>
          <a:schemeClr val="tx1"/>
        </a:solidFill>
        <a:latin typeface="+mn-lt"/>
        <a:ea typeface="+mn-ea"/>
        <a:cs typeface="+mn-cs"/>
      </a:defRPr>
    </a:lvl6pPr>
    <a:lvl7pPr marL="2769535" algn="l" defTabSz="923178" rtl="0" eaLnBrk="1" latinLnBrk="0" hangingPunct="1">
      <a:defRPr sz="1200" kern="1200">
        <a:solidFill>
          <a:schemeClr val="tx1"/>
        </a:solidFill>
        <a:latin typeface="+mn-lt"/>
        <a:ea typeface="+mn-ea"/>
        <a:cs typeface="+mn-cs"/>
      </a:defRPr>
    </a:lvl7pPr>
    <a:lvl8pPr marL="3231124" algn="l" defTabSz="923178" rtl="0" eaLnBrk="1" latinLnBrk="0" hangingPunct="1">
      <a:defRPr sz="1200" kern="1200">
        <a:solidFill>
          <a:schemeClr val="tx1"/>
        </a:solidFill>
        <a:latin typeface="+mn-lt"/>
        <a:ea typeface="+mn-ea"/>
        <a:cs typeface="+mn-cs"/>
      </a:defRPr>
    </a:lvl8pPr>
    <a:lvl9pPr marL="3692713" algn="l" defTabSz="92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4863" y="744538"/>
            <a:ext cx="2647950" cy="37211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CF0F858-F116-4C33-A02B-C0B9A70A38B2}" type="slidenum">
              <a:rPr lang="en-IN" smtClean="0"/>
              <a:pPr/>
              <a:t>1</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9403367" y="0"/>
            <a:ext cx="840096" cy="424846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18" tIns="46159" rIns="92318" bIns="46159" rtlCol="0" anchor="ctr"/>
          <a:lstStyle/>
          <a:p>
            <a:pPr algn="ctr"/>
            <a:endParaRPr lang="en-US" dirty="0"/>
          </a:p>
        </p:txBody>
      </p:sp>
      <p:sp>
        <p:nvSpPr>
          <p:cNvPr id="10" name="Rectangle 9"/>
          <p:cNvSpPr/>
          <p:nvPr userDrawn="1"/>
        </p:nvSpPr>
        <p:spPr>
          <a:xfrm>
            <a:off x="1" y="0"/>
            <a:ext cx="840096" cy="424846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18" tIns="46159" rIns="92318" bIns="46159" rtlCol="0" anchor="ctr"/>
          <a:lstStyle/>
          <a:p>
            <a:pPr algn="ctr"/>
            <a:endParaRPr lang="en-US" dirty="0"/>
          </a:p>
        </p:txBody>
      </p:sp>
      <p:sp>
        <p:nvSpPr>
          <p:cNvPr id="7" name="Rectangle 6"/>
          <p:cNvSpPr/>
          <p:nvPr userDrawn="1"/>
        </p:nvSpPr>
        <p:spPr>
          <a:xfrm>
            <a:off x="0" y="1"/>
            <a:ext cx="30243463" cy="49325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18" tIns="46159" rIns="92318" bIns="46159" rtlCol="0" anchor="ctr"/>
          <a:lstStyle/>
          <a:p>
            <a:pPr algn="ctr"/>
            <a:endParaRPr lang="en-US" dirty="0"/>
          </a:p>
        </p:txBody>
      </p:sp>
      <p:sp>
        <p:nvSpPr>
          <p:cNvPr id="8" name="Rectangle 7"/>
          <p:cNvSpPr/>
          <p:nvPr userDrawn="1"/>
        </p:nvSpPr>
        <p:spPr>
          <a:xfrm>
            <a:off x="0" y="41368573"/>
            <a:ext cx="30243463" cy="11161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18" tIns="46159" rIns="92318" bIns="46159" rtlCol="0" anchor="ctr"/>
          <a:lstStyle/>
          <a:p>
            <a:pPr algn="ctr"/>
            <a:endParaRPr lang="en-US" dirty="0"/>
          </a:p>
        </p:txBody>
      </p:sp>
    </p:spTree>
    <p:extLst>
      <p:ext uri="{BB962C8B-B14F-4D97-AF65-F5344CB8AC3E}">
        <p14:creationId xmlns:p14="http://schemas.microsoft.com/office/powerpoint/2010/main" val="38129448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173" y="1701356"/>
            <a:ext cx="27219117" cy="7080779"/>
          </a:xfrm>
          <a:prstGeom prst="rect">
            <a:avLst/>
          </a:prstGeom>
        </p:spPr>
        <p:txBody>
          <a:bodyPr vert="horz" lIns="443126" tIns="221563" rIns="443126" bIns="221563" rtlCol="0" anchor="ctr">
            <a:normAutofit/>
          </a:bodyPr>
          <a:lstStyle/>
          <a:p>
            <a:r>
              <a:rPr lang="en-US" dirty="0"/>
              <a:t>Click to edit Master title style</a:t>
            </a:r>
          </a:p>
        </p:txBody>
      </p:sp>
      <p:sp>
        <p:nvSpPr>
          <p:cNvPr id="3" name="Text Placeholder 2"/>
          <p:cNvSpPr>
            <a:spLocks noGrp="1"/>
          </p:cNvSpPr>
          <p:nvPr>
            <p:ph type="body" idx="1"/>
          </p:nvPr>
        </p:nvSpPr>
        <p:spPr>
          <a:xfrm>
            <a:off x="1512173" y="9913096"/>
            <a:ext cx="27219117" cy="28037921"/>
          </a:xfrm>
          <a:prstGeom prst="rect">
            <a:avLst/>
          </a:prstGeom>
        </p:spPr>
        <p:txBody>
          <a:bodyPr vert="horz" lIns="443126" tIns="221563" rIns="443126" bIns="22156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12173" y="39377003"/>
            <a:ext cx="7056808" cy="2261915"/>
          </a:xfrm>
          <a:prstGeom prst="rect">
            <a:avLst/>
          </a:prstGeom>
        </p:spPr>
        <p:txBody>
          <a:bodyPr vert="horz" lIns="443126" tIns="221563" rIns="443126" bIns="221563" rtlCol="0" anchor="ctr"/>
          <a:lstStyle>
            <a:lvl1pPr algn="l">
              <a:defRPr sz="5900">
                <a:solidFill>
                  <a:schemeClr val="tx1">
                    <a:tint val="75000"/>
                  </a:schemeClr>
                </a:solidFill>
              </a:defRPr>
            </a:lvl1pPr>
          </a:lstStyle>
          <a:p>
            <a:fld id="{985D6BDF-9D0E-4E2B-85B8-D8F4790360C9}" type="datetimeFigureOut">
              <a:rPr lang="en-US" smtClean="0"/>
              <a:pPr/>
              <a:t>3/17/2025</a:t>
            </a:fld>
            <a:endParaRPr lang="en-US" dirty="0"/>
          </a:p>
        </p:txBody>
      </p:sp>
      <p:sp>
        <p:nvSpPr>
          <p:cNvPr id="5" name="Footer Placeholder 4"/>
          <p:cNvSpPr>
            <a:spLocks noGrp="1"/>
          </p:cNvSpPr>
          <p:nvPr>
            <p:ph type="ftr" sz="quarter" idx="3"/>
          </p:nvPr>
        </p:nvSpPr>
        <p:spPr>
          <a:xfrm>
            <a:off x="10333184" y="39377003"/>
            <a:ext cx="9577097" cy="2261915"/>
          </a:xfrm>
          <a:prstGeom prst="rect">
            <a:avLst/>
          </a:prstGeom>
        </p:spPr>
        <p:txBody>
          <a:bodyPr vert="horz" lIns="443126" tIns="221563" rIns="443126" bIns="221563" rtlCol="0" anchor="ctr"/>
          <a:lstStyle>
            <a:lvl1pPr algn="ctr">
              <a:defRPr sz="5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74482" y="39377003"/>
            <a:ext cx="7056808" cy="2261915"/>
          </a:xfrm>
          <a:prstGeom prst="rect">
            <a:avLst/>
          </a:prstGeom>
        </p:spPr>
        <p:txBody>
          <a:bodyPr vert="horz" lIns="443126" tIns="221563" rIns="443126" bIns="221563" rtlCol="0" anchor="ctr"/>
          <a:lstStyle>
            <a:lvl1pPr algn="r">
              <a:defRPr sz="5900">
                <a:solidFill>
                  <a:schemeClr val="tx1">
                    <a:tint val="75000"/>
                  </a:schemeClr>
                </a:solidFill>
              </a:defRPr>
            </a:lvl1pPr>
          </a:lstStyle>
          <a:p>
            <a:fld id="{FBB075EA-769C-4ECD-B48E-D6FCDC24F876}" type="slidenum">
              <a:rPr lang="en-US" smtClean="0"/>
              <a:pPr/>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431256" rtl="0" eaLnBrk="1" latinLnBrk="0" hangingPunct="1">
        <a:spcBef>
          <a:spcPct val="0"/>
        </a:spcBef>
        <a:buNone/>
        <a:defRPr sz="8100" kern="1200">
          <a:solidFill>
            <a:schemeClr val="tx1"/>
          </a:solidFill>
          <a:latin typeface="+mj-lt"/>
          <a:ea typeface="+mj-ea"/>
          <a:cs typeface="+mj-cs"/>
        </a:defRPr>
      </a:lvl1pPr>
    </p:titleStyle>
    <p:bodyStyle>
      <a:lvl1pPr marL="461589" indent="-461589" algn="l" defTabSz="4431256"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923178" indent="-461589" algn="l" defTabSz="4431256"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384767" indent="-461589" algn="l" defTabSz="4431256"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1846356" indent="-461589" algn="l" defTabSz="4431256"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2307946" indent="-461589" algn="l" defTabSz="4431256"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12185953" indent="-1107814" algn="l" defTabSz="4431256"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401581" indent="-1107814" algn="l" defTabSz="4431256"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617208" indent="-1107814" algn="l" defTabSz="4431256"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832836" indent="-1107814" algn="l" defTabSz="4431256"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431256" rtl="0" eaLnBrk="1" latinLnBrk="0" hangingPunct="1">
        <a:defRPr sz="8700" kern="1200">
          <a:solidFill>
            <a:schemeClr val="tx1"/>
          </a:solidFill>
          <a:latin typeface="+mn-lt"/>
          <a:ea typeface="+mn-ea"/>
          <a:cs typeface="+mn-cs"/>
        </a:defRPr>
      </a:lvl1pPr>
      <a:lvl2pPr marL="2215628" algn="l" defTabSz="4431256" rtl="0" eaLnBrk="1" latinLnBrk="0" hangingPunct="1">
        <a:defRPr sz="8700" kern="1200">
          <a:solidFill>
            <a:schemeClr val="tx1"/>
          </a:solidFill>
          <a:latin typeface="+mn-lt"/>
          <a:ea typeface="+mn-ea"/>
          <a:cs typeface="+mn-cs"/>
        </a:defRPr>
      </a:lvl2pPr>
      <a:lvl3pPr marL="4431256" algn="l" defTabSz="4431256" rtl="0" eaLnBrk="1" latinLnBrk="0" hangingPunct="1">
        <a:defRPr sz="8700" kern="1200">
          <a:solidFill>
            <a:schemeClr val="tx1"/>
          </a:solidFill>
          <a:latin typeface="+mn-lt"/>
          <a:ea typeface="+mn-ea"/>
          <a:cs typeface="+mn-cs"/>
        </a:defRPr>
      </a:lvl3pPr>
      <a:lvl4pPr marL="6646883" algn="l" defTabSz="4431256" rtl="0" eaLnBrk="1" latinLnBrk="0" hangingPunct="1">
        <a:defRPr sz="8700" kern="1200">
          <a:solidFill>
            <a:schemeClr val="tx1"/>
          </a:solidFill>
          <a:latin typeface="+mn-lt"/>
          <a:ea typeface="+mn-ea"/>
          <a:cs typeface="+mn-cs"/>
        </a:defRPr>
      </a:lvl4pPr>
      <a:lvl5pPr marL="8862511" algn="l" defTabSz="4431256" rtl="0" eaLnBrk="1" latinLnBrk="0" hangingPunct="1">
        <a:defRPr sz="8700" kern="1200">
          <a:solidFill>
            <a:schemeClr val="tx1"/>
          </a:solidFill>
          <a:latin typeface="+mn-lt"/>
          <a:ea typeface="+mn-ea"/>
          <a:cs typeface="+mn-cs"/>
        </a:defRPr>
      </a:lvl5pPr>
      <a:lvl6pPr marL="11078139" algn="l" defTabSz="4431256" rtl="0" eaLnBrk="1" latinLnBrk="0" hangingPunct="1">
        <a:defRPr sz="8700" kern="1200">
          <a:solidFill>
            <a:schemeClr val="tx1"/>
          </a:solidFill>
          <a:latin typeface="+mn-lt"/>
          <a:ea typeface="+mn-ea"/>
          <a:cs typeface="+mn-cs"/>
        </a:defRPr>
      </a:lvl6pPr>
      <a:lvl7pPr marL="13293767" algn="l" defTabSz="4431256" rtl="0" eaLnBrk="1" latinLnBrk="0" hangingPunct="1">
        <a:defRPr sz="8700" kern="1200">
          <a:solidFill>
            <a:schemeClr val="tx1"/>
          </a:solidFill>
          <a:latin typeface="+mn-lt"/>
          <a:ea typeface="+mn-ea"/>
          <a:cs typeface="+mn-cs"/>
        </a:defRPr>
      </a:lvl7pPr>
      <a:lvl8pPr marL="15509394" algn="l" defTabSz="4431256" rtl="0" eaLnBrk="1" latinLnBrk="0" hangingPunct="1">
        <a:defRPr sz="8700" kern="1200">
          <a:solidFill>
            <a:schemeClr val="tx1"/>
          </a:solidFill>
          <a:latin typeface="+mn-lt"/>
          <a:ea typeface="+mn-ea"/>
          <a:cs typeface="+mn-cs"/>
        </a:defRPr>
      </a:lvl8pPr>
      <a:lvl9pPr marL="17725022" algn="l" defTabSz="4431256"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18" Type="http://schemas.openxmlformats.org/officeDocument/2006/relationships/oleObject" Target="../embeddings/oleObject1.bin"/><Relationship Id="rId3" Type="http://schemas.openxmlformats.org/officeDocument/2006/relationships/audio" Target="../media/media1.mp3"/><Relationship Id="rId7" Type="http://schemas.openxmlformats.org/officeDocument/2006/relationships/hyperlink" Target="mailto:padma@tropmet.res.in" TargetMode="External"/><Relationship Id="rId12" Type="http://schemas.openxmlformats.org/officeDocument/2006/relationships/image" Target="../media/image6.png"/><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vmlDrawing" Target="../drawings/vmlDrawing1.vml"/><Relationship Id="rId6" Type="http://schemas.openxmlformats.org/officeDocument/2006/relationships/hyperlink" Target="mailto:ranjeeta@tropmet.res.in" TargetMode="External"/><Relationship Id="rId11" Type="http://schemas.openxmlformats.org/officeDocument/2006/relationships/image" Target="../media/image5.jpeg"/><Relationship Id="rId5" Type="http://schemas.openxmlformats.org/officeDocument/2006/relationships/notesSlide" Target="../notesSlides/notesSlide1.xml"/><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1.w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91"/>
          <p:cNvSpPr txBox="1">
            <a:spLocks noChangeArrowheads="1"/>
          </p:cNvSpPr>
          <p:nvPr/>
        </p:nvSpPr>
        <p:spPr bwMode="auto">
          <a:xfrm>
            <a:off x="14585442" y="7071536"/>
            <a:ext cx="14473072" cy="914811"/>
          </a:xfrm>
          <a:prstGeom prst="flowChartAlternateProcess">
            <a:avLst/>
          </a:prstGeom>
          <a:solidFill>
            <a:schemeClr val="bg1"/>
          </a:solidFill>
          <a:ln w="12700">
            <a:solidFill>
              <a:schemeClr val="accent1">
                <a:lumMod val="75000"/>
              </a:schemeClr>
            </a:solidFill>
          </a:ln>
          <a:effectLst/>
        </p:spPr>
        <p:txBody>
          <a:bodyPr wrap="square" lIns="184636" tIns="184636" rIns="184636" bIns="18463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GB" sz="2980" dirty="0">
                <a:latin typeface="Times New Roman" pitchFamily="18" charset="0"/>
                <a:cs typeface="Times New Roman" pitchFamily="18" charset="0"/>
              </a:rPr>
              <a:t>Rainwater samples were collected during the southwest monsoon of 2024</a:t>
            </a:r>
            <a:r>
              <a:rPr lang="en-GB" sz="2950" dirty="0">
                <a:latin typeface="Times New Roman" pitchFamily="18" charset="0"/>
                <a:cs typeface="Times New Roman" pitchFamily="18" charset="0"/>
              </a:rPr>
              <a:t>.</a:t>
            </a:r>
          </a:p>
        </p:txBody>
      </p:sp>
      <p:sp>
        <p:nvSpPr>
          <p:cNvPr id="18" name="Flowchart: Alternate Process 17"/>
          <p:cNvSpPr/>
          <p:nvPr/>
        </p:nvSpPr>
        <p:spPr>
          <a:xfrm>
            <a:off x="14585442" y="5799277"/>
            <a:ext cx="14613853" cy="920382"/>
          </a:xfrm>
          <a:prstGeom prst="flowChartAlternateProcess">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92318" tIns="46159" rIns="92318" bIns="46159" rtlCol="0" anchor="ctr">
            <a:spAutoFit/>
          </a:bodyPr>
          <a:lstStyle/>
          <a:p>
            <a:pPr algn="ctr"/>
            <a:r>
              <a:rPr lang="en-US" sz="4800" b="1" dirty="0">
                <a:solidFill>
                  <a:schemeClr val="tx1"/>
                </a:solidFill>
                <a:latin typeface="Times New Roman" pitchFamily="18" charset="0"/>
                <a:cs typeface="Times New Roman" pitchFamily="18" charset="0"/>
              </a:rPr>
              <a:t>METHODOLOGY </a:t>
            </a:r>
            <a:r>
              <a:rPr lang="en-US" sz="4800" b="1" dirty="0">
                <a:solidFill>
                  <a:schemeClr val="accent3">
                    <a:lumMod val="20000"/>
                    <a:lumOff val="80000"/>
                  </a:schemeClr>
                </a:solidFill>
                <a:latin typeface="Times New Roman" pitchFamily="18" charset="0"/>
                <a:cs typeface="Times New Roman" pitchFamily="18" charset="0"/>
              </a:rPr>
              <a:t> </a:t>
            </a:r>
          </a:p>
        </p:txBody>
      </p:sp>
      <p:sp>
        <p:nvSpPr>
          <p:cNvPr id="27" name="Flowchart: Alternate Process 26"/>
          <p:cNvSpPr/>
          <p:nvPr/>
        </p:nvSpPr>
        <p:spPr>
          <a:xfrm>
            <a:off x="14545667" y="30243337"/>
            <a:ext cx="14473072" cy="1141719"/>
          </a:xfrm>
          <a:prstGeom prst="flowChartAlternateProcess">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92318" tIns="46159" rIns="92318" bIns="46159" rtlCol="0" anchor="ctr">
            <a:spAutoFit/>
          </a:bodyPr>
          <a:lstStyle/>
          <a:p>
            <a:pPr algn="ctr"/>
            <a:r>
              <a:rPr lang="en-US" sz="4800" b="1" dirty="0">
                <a:solidFill>
                  <a:schemeClr val="tx1"/>
                </a:solidFill>
                <a:latin typeface="Times New Roman" pitchFamily="18" charset="0"/>
                <a:cs typeface="Times New Roman" pitchFamily="18" charset="0"/>
              </a:rPr>
              <a:t>DISCUSSION AND CONCLUSION</a:t>
            </a:r>
            <a:r>
              <a:rPr lang="en-US" sz="6100" b="1" dirty="0">
                <a:solidFill>
                  <a:schemeClr val="tx1"/>
                </a:solidFill>
                <a:latin typeface="Times New Roman" pitchFamily="18" charset="0"/>
                <a:cs typeface="Times New Roman" pitchFamily="18" charset="0"/>
              </a:rPr>
              <a:t>  </a:t>
            </a:r>
          </a:p>
        </p:txBody>
      </p:sp>
      <p:sp>
        <p:nvSpPr>
          <p:cNvPr id="37" name="Text Box 191"/>
          <p:cNvSpPr txBox="1">
            <a:spLocks noChangeArrowheads="1"/>
          </p:cNvSpPr>
          <p:nvPr/>
        </p:nvSpPr>
        <p:spPr bwMode="auto">
          <a:xfrm>
            <a:off x="14618210" y="31796069"/>
            <a:ext cx="14473073" cy="5617233"/>
          </a:xfrm>
          <a:prstGeom prst="flowChartAlternateProcess">
            <a:avLst/>
          </a:prstGeom>
          <a:solidFill>
            <a:schemeClr val="bg1"/>
          </a:solidFill>
          <a:ln w="12700">
            <a:solidFill>
              <a:schemeClr val="accent1">
                <a:lumMod val="75000"/>
              </a:schemeClr>
            </a:solidFill>
          </a:ln>
          <a:effectLst/>
        </p:spPr>
        <p:txBody>
          <a:bodyPr wrap="square" lIns="184636" tIns="184636" rIns="184636" bIns="18463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lnSpc>
                <a:spcPct val="115000"/>
              </a:lnSpc>
              <a:buFont typeface="Wingdings" pitchFamily="2" charset="2"/>
              <a:buChar char="v"/>
            </a:pPr>
            <a:r>
              <a:rPr lang="en-US" sz="2980" dirty="0">
                <a:latin typeface="Times New Roman"/>
                <a:ea typeface="Times New Roman"/>
              </a:rPr>
              <a:t>Oceanic air masses that are minimally influenced by human activity tend to be less polluted. However, the chemistry of rain is influenced by various factors, including meteorological conditions, the amount of precipitation, topography, geography, and importantly, the type and sources of aerosols and pollution.</a:t>
            </a:r>
          </a:p>
          <a:p>
            <a:pPr marL="457200" indent="-457200" algn="just">
              <a:lnSpc>
                <a:spcPct val="115000"/>
              </a:lnSpc>
              <a:buFont typeface="Wingdings" pitchFamily="2" charset="2"/>
              <a:buChar char="v"/>
            </a:pPr>
            <a:r>
              <a:rPr lang="en-US" sz="2980" dirty="0">
                <a:latin typeface="Times New Roman"/>
                <a:ea typeface="Times New Roman"/>
              </a:rPr>
              <a:t>Heavy rainfall significantly enhances air quality by removing most chemical species from the atmosphere. </a:t>
            </a:r>
          </a:p>
          <a:p>
            <a:pPr marL="457200" indent="-457200" algn="just">
              <a:lnSpc>
                <a:spcPct val="115000"/>
              </a:lnSpc>
              <a:buFont typeface="Wingdings" pitchFamily="2" charset="2"/>
              <a:buChar char="v"/>
            </a:pPr>
            <a:r>
              <a:rPr lang="en-US" sz="2980" dirty="0">
                <a:latin typeface="Times New Roman"/>
                <a:ea typeface="Times New Roman"/>
              </a:rPr>
              <a:t>Measuring precipitation chemistry during different weather systems is crucial for better understanding the underlying chemical processes and for evaluating weather and climate</a:t>
            </a:r>
            <a:r>
              <a:rPr lang="en-GB" sz="2980" dirty="0">
                <a:latin typeface="Times New Roman"/>
                <a:ea typeface="Times New Roman"/>
              </a:rPr>
              <a:t> models. </a:t>
            </a:r>
          </a:p>
        </p:txBody>
      </p:sp>
      <p:sp>
        <p:nvSpPr>
          <p:cNvPr id="2049" name="Rectangle 1"/>
          <p:cNvSpPr>
            <a:spLocks noChangeArrowheads="1"/>
          </p:cNvSpPr>
          <p:nvPr/>
        </p:nvSpPr>
        <p:spPr bwMode="auto">
          <a:xfrm>
            <a:off x="-90340" y="-38101"/>
            <a:ext cx="30333803" cy="5617809"/>
          </a:xfrm>
          <a:prstGeom prst="rect">
            <a:avLst/>
          </a:prstGeom>
          <a:solidFill>
            <a:schemeClr val="tx2">
              <a:lumMod val="75000"/>
            </a:schemeClr>
          </a:solidFill>
          <a:ln w="9525">
            <a:noFill/>
            <a:miter lim="800000"/>
            <a:headEnd/>
            <a:tailEnd/>
          </a:ln>
          <a:effectLst/>
        </p:spPr>
        <p:txBody>
          <a:bodyPr vert="horz" wrap="square" lIns="92318" tIns="46159" rIns="92318" bIns="46159" numCol="1" anchor="ctr" anchorCtr="0" compatLnSpc="1">
            <a:prstTxWarp prst="textNoShape">
              <a:avLst/>
            </a:prstTxWarp>
            <a:spAutoFit/>
          </a:bodyPr>
          <a:lstStyle/>
          <a:p>
            <a:pPr algn="ctr" defTabSz="923178" fontAlgn="base">
              <a:spcBef>
                <a:spcPct val="0"/>
              </a:spcBef>
              <a:spcAft>
                <a:spcPct val="0"/>
              </a:spcAft>
            </a:pPr>
            <a:endParaRPr lang="en-GB" sz="5600" b="1" dirty="0">
              <a:solidFill>
                <a:srgbClr val="FFFF00"/>
              </a:solidFill>
              <a:latin typeface="Times New Roman" pitchFamily="18" charset="0"/>
              <a:ea typeface="Times New Roman" pitchFamily="18" charset="0"/>
              <a:cs typeface="Times New Roman" pitchFamily="18" charset="0"/>
            </a:endParaRPr>
          </a:p>
          <a:p>
            <a:pPr algn="ctr" defTabSz="923178" fontAlgn="base">
              <a:spcBef>
                <a:spcPct val="0"/>
              </a:spcBef>
              <a:spcAft>
                <a:spcPct val="0"/>
              </a:spcAft>
            </a:pPr>
            <a:r>
              <a:rPr lang="en-GB" sz="6000" b="1" dirty="0">
                <a:solidFill>
                  <a:schemeClr val="bg1"/>
                </a:solidFill>
                <a:latin typeface="Times New Roman" pitchFamily="18" charset="0"/>
                <a:ea typeface="Times New Roman" pitchFamily="18" charset="0"/>
                <a:cs typeface="Times New Roman" pitchFamily="18" charset="0"/>
              </a:rPr>
              <a:t>PRECIPITATION MEASUREMENTS DURING INDIAN SUMMER MONSOON </a:t>
            </a:r>
            <a:endParaRPr lang="en-GB" sz="4200" b="1" dirty="0">
              <a:solidFill>
                <a:srgbClr val="FFFF00"/>
              </a:solidFill>
              <a:latin typeface="Times New Roman" pitchFamily="18" charset="0"/>
              <a:ea typeface="Times New Roman"/>
              <a:cs typeface="Times New Roman" pitchFamily="18" charset="0"/>
            </a:endParaRPr>
          </a:p>
          <a:p>
            <a:pPr>
              <a:spcBef>
                <a:spcPts val="900"/>
              </a:spcBef>
              <a:spcAft>
                <a:spcPts val="0"/>
              </a:spcAft>
            </a:pPr>
            <a:r>
              <a:rPr lang="en-GB" sz="4200" b="1" dirty="0">
                <a:solidFill>
                  <a:srgbClr val="FFFF00"/>
                </a:solidFill>
                <a:latin typeface="Times New Roman" pitchFamily="18" charset="0"/>
                <a:ea typeface="Times New Roman"/>
                <a:cs typeface="Times New Roman" pitchFamily="18" charset="0"/>
              </a:rPr>
              <a:t>                                             </a:t>
            </a:r>
            <a:r>
              <a:rPr lang="en-GB" sz="4200" dirty="0">
                <a:solidFill>
                  <a:schemeClr val="bg1"/>
                </a:solidFill>
                <a:latin typeface="Times New Roman"/>
                <a:ea typeface="Times New Roman"/>
              </a:rPr>
              <a:t> </a:t>
            </a:r>
            <a:r>
              <a:rPr lang="en-GB" sz="4000" dirty="0">
                <a:solidFill>
                  <a:schemeClr val="bg1"/>
                </a:solidFill>
                <a:latin typeface="Times New Roman"/>
                <a:ea typeface="Times New Roman"/>
              </a:rPr>
              <a:t>Ranjeeta D. Gawhane</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B. Padmakumari</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Damodararao Karri</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Vinayak V. Waghmare</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a:t>
            </a:r>
          </a:p>
          <a:p>
            <a:pPr>
              <a:spcBef>
                <a:spcPts val="900"/>
              </a:spcBef>
              <a:spcAft>
                <a:spcPts val="0"/>
              </a:spcAft>
            </a:pPr>
            <a:r>
              <a:rPr lang="en-GB" sz="4000" dirty="0">
                <a:solidFill>
                  <a:schemeClr val="bg1"/>
                </a:solidFill>
                <a:latin typeface="Times New Roman"/>
                <a:ea typeface="Times New Roman"/>
              </a:rPr>
              <a:t>                                     K. Madan. M. Rao</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Mahesh Nikam</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Naveen Gandhi</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G. Pandithurai</a:t>
            </a:r>
            <a:r>
              <a:rPr lang="en-GB" sz="4000" baseline="30000" dirty="0">
                <a:solidFill>
                  <a:schemeClr val="bg1"/>
                </a:solidFill>
                <a:latin typeface="Times New Roman"/>
                <a:ea typeface="Times New Roman"/>
              </a:rPr>
              <a:t>1</a:t>
            </a:r>
            <a:r>
              <a:rPr lang="en-GB" sz="4000" dirty="0">
                <a:solidFill>
                  <a:schemeClr val="bg1"/>
                </a:solidFill>
                <a:latin typeface="Times New Roman"/>
                <a:ea typeface="Times New Roman"/>
              </a:rPr>
              <a:t>, Krishnakant B. Budhavant</a:t>
            </a:r>
            <a:r>
              <a:rPr lang="en-GB" sz="4000" baseline="30000" dirty="0">
                <a:solidFill>
                  <a:schemeClr val="bg1"/>
                </a:solidFill>
                <a:latin typeface="Times New Roman"/>
                <a:ea typeface="Times New Roman"/>
              </a:rPr>
              <a:t>2,3</a:t>
            </a:r>
            <a:endParaRPr lang="en-IN" sz="4000" dirty="0">
              <a:solidFill>
                <a:schemeClr val="bg1"/>
              </a:solidFill>
              <a:latin typeface="Times New Roman"/>
              <a:ea typeface="Times New Roman"/>
            </a:endParaRPr>
          </a:p>
          <a:p>
            <a:pPr defTabSz="923178" eaLnBrk="0" fontAlgn="base" hangingPunct="0">
              <a:spcBef>
                <a:spcPct val="0"/>
              </a:spcBef>
              <a:spcAft>
                <a:spcPct val="0"/>
              </a:spcAft>
            </a:pPr>
            <a:endParaRPr lang="en-US" sz="3600" b="1" baseline="30000" dirty="0">
              <a:solidFill>
                <a:schemeClr val="bg1"/>
              </a:solidFill>
              <a:latin typeface="Times New Roman" pitchFamily="18" charset="0"/>
              <a:ea typeface="Times New Roman" pitchFamily="18" charset="0"/>
              <a:cs typeface="Times New Roman" pitchFamily="18" charset="0"/>
            </a:endParaRPr>
          </a:p>
          <a:p>
            <a:pPr algn="ctr" defTabSz="923178" eaLnBrk="0" fontAlgn="base" hangingPunct="0">
              <a:spcBef>
                <a:spcPct val="0"/>
              </a:spcBef>
              <a:spcAft>
                <a:spcPct val="0"/>
              </a:spcAft>
            </a:pPr>
            <a:r>
              <a:rPr lang="en-US" sz="2400" baseline="30000" dirty="0">
                <a:solidFill>
                  <a:schemeClr val="bg1"/>
                </a:solidFill>
                <a:latin typeface="Times New Roman" pitchFamily="18" charset="0"/>
                <a:ea typeface="Times New Roman" pitchFamily="18" charset="0"/>
                <a:cs typeface="Times New Roman" pitchFamily="18" charset="0"/>
              </a:rPr>
              <a:t>1</a:t>
            </a:r>
            <a:r>
              <a:rPr lang="en-US" sz="2400" dirty="0">
                <a:solidFill>
                  <a:schemeClr val="bg1"/>
                </a:solidFill>
                <a:latin typeface="Times New Roman" pitchFamily="18" charset="0"/>
                <a:ea typeface="Times New Roman" pitchFamily="18" charset="0"/>
                <a:cs typeface="Times New Roman" pitchFamily="18" charset="0"/>
              </a:rPr>
              <a:t>Indian Institute of Tropical Meteorology,  Ministry of Earth Sciences, Pune-411008, India</a:t>
            </a:r>
          </a:p>
          <a:p>
            <a:pPr algn="ctr" defTabSz="923178" eaLnBrk="0" fontAlgn="base" hangingPunct="0">
              <a:spcBef>
                <a:spcPct val="0"/>
              </a:spcBef>
              <a:spcAft>
                <a:spcPct val="0"/>
              </a:spcAft>
            </a:pPr>
            <a:r>
              <a:rPr lang="en-GB" sz="2400" baseline="30000" dirty="0">
                <a:solidFill>
                  <a:schemeClr val="bg1"/>
                </a:solidFill>
                <a:latin typeface="Times New Roman" pitchFamily="18" charset="0"/>
                <a:ea typeface="Times New Roman" pitchFamily="18" charset="0"/>
                <a:cs typeface="Times New Roman" pitchFamily="18" charset="0"/>
              </a:rPr>
              <a:t>2</a:t>
            </a:r>
            <a:r>
              <a:rPr lang="en-GB" sz="2400" dirty="0">
                <a:solidFill>
                  <a:schemeClr val="bg1"/>
                </a:solidFill>
                <a:latin typeface="Times New Roman" pitchFamily="18" charset="0"/>
                <a:ea typeface="Times New Roman" pitchFamily="18" charset="0"/>
                <a:cs typeface="Times New Roman" pitchFamily="18" charset="0"/>
              </a:rPr>
              <a:t>Divecha Centre for Climate Change, Indian Institute of Science, Bangalore-560012, India</a:t>
            </a:r>
            <a:endParaRPr lang="en-US" sz="2400" dirty="0">
              <a:solidFill>
                <a:schemeClr val="bg1"/>
              </a:solidFill>
              <a:latin typeface="Times New Roman" pitchFamily="18" charset="0"/>
              <a:ea typeface="Times New Roman" pitchFamily="18" charset="0"/>
              <a:cs typeface="Times New Roman" pitchFamily="18" charset="0"/>
            </a:endParaRPr>
          </a:p>
          <a:p>
            <a:pPr algn="ctr" defTabSz="923178" eaLnBrk="0" fontAlgn="base" hangingPunct="0">
              <a:spcBef>
                <a:spcPct val="0"/>
              </a:spcBef>
              <a:spcAft>
                <a:spcPct val="0"/>
              </a:spcAft>
            </a:pPr>
            <a:r>
              <a:rPr lang="en-US" sz="2400" baseline="30000" dirty="0">
                <a:solidFill>
                  <a:schemeClr val="bg1"/>
                </a:solidFill>
                <a:latin typeface="Times New Roman" pitchFamily="18" charset="0"/>
                <a:ea typeface="Times New Roman" pitchFamily="18" charset="0"/>
                <a:cs typeface="Times New Roman" pitchFamily="18" charset="0"/>
              </a:rPr>
              <a:t>3</a:t>
            </a:r>
            <a:r>
              <a:rPr lang="en-US" sz="2400" dirty="0">
                <a:solidFill>
                  <a:schemeClr val="bg1"/>
                </a:solidFill>
                <a:latin typeface="Times New Roman" pitchFamily="18" charset="0"/>
                <a:ea typeface="Times New Roman" pitchFamily="18" charset="0"/>
                <a:cs typeface="Times New Roman" pitchFamily="18" charset="0"/>
              </a:rPr>
              <a:t>Maldives Climate Observatory-Hanimaadhoo, Maldives Meteorological Services, Hanimaadhoo – 02020, Maldives </a:t>
            </a:r>
          </a:p>
          <a:p>
            <a:pPr algn="ctr" defTabSz="923178" eaLnBrk="0" fontAlgn="base" hangingPunct="0">
              <a:spcBef>
                <a:spcPct val="0"/>
              </a:spcBef>
              <a:spcAft>
                <a:spcPct val="0"/>
              </a:spcAft>
            </a:pPr>
            <a:r>
              <a:rPr lang="en-US" sz="2400" dirty="0">
                <a:solidFill>
                  <a:schemeClr val="bg1"/>
                </a:solidFill>
                <a:latin typeface="Times New Roman" pitchFamily="18" charset="0"/>
                <a:ea typeface="Times New Roman" pitchFamily="18" charset="0"/>
                <a:cs typeface="Times New Roman" pitchFamily="18" charset="0"/>
              </a:rPr>
              <a:t> </a:t>
            </a:r>
            <a:r>
              <a:rPr lang="en-US" sz="2400" dirty="0">
                <a:solidFill>
                  <a:schemeClr val="bg1"/>
                </a:solidFill>
                <a:latin typeface="Times New Roman" pitchFamily="18" charset="0"/>
                <a:ea typeface="Times New Roman" pitchFamily="18" charset="0"/>
                <a:cs typeface="Times New Roman" pitchFamily="18" charset="0"/>
                <a:hlinkClick r:id="rId6">
                  <a:extLst>
                    <a:ext uri="{A12FA001-AC4F-418D-AE19-62706E023703}">
                      <ahyp:hlinkClr xmlns:ahyp="http://schemas.microsoft.com/office/drawing/2018/hyperlinkcolor" xmlns="" val="tx"/>
                    </a:ext>
                  </a:extLst>
                </a:hlinkClick>
              </a:rPr>
              <a:t>ranjeeta@tropmet.res.in</a:t>
            </a:r>
            <a:r>
              <a:rPr lang="en-US" sz="2400" dirty="0">
                <a:solidFill>
                  <a:schemeClr val="bg1"/>
                </a:solidFill>
                <a:latin typeface="Times New Roman" pitchFamily="18" charset="0"/>
                <a:ea typeface="Times New Roman" pitchFamily="18" charset="0"/>
                <a:cs typeface="Times New Roman" pitchFamily="18" charset="0"/>
              </a:rPr>
              <a:t>, </a:t>
            </a:r>
            <a:r>
              <a:rPr lang="en-US" sz="2400" dirty="0">
                <a:solidFill>
                  <a:schemeClr val="bg1"/>
                </a:solidFill>
                <a:latin typeface="Times New Roman" pitchFamily="18" charset="0"/>
                <a:ea typeface="Times New Roman" pitchFamily="18" charset="0"/>
                <a:cs typeface="Times New Roman" pitchFamily="18" charset="0"/>
                <a:hlinkClick r:id="rId7">
                  <a:extLst>
                    <a:ext uri="{A12FA001-AC4F-418D-AE19-62706E023703}">
                      <ahyp:hlinkClr xmlns:ahyp="http://schemas.microsoft.com/office/drawing/2018/hyperlinkcolor" xmlns="" val="tx"/>
                    </a:ext>
                  </a:extLst>
                </a:hlinkClick>
              </a:rPr>
              <a:t>padma@tropmet.res.in</a:t>
            </a:r>
            <a:r>
              <a:rPr lang="en-US" sz="2400" dirty="0">
                <a:solidFill>
                  <a:schemeClr val="bg1"/>
                </a:solidFill>
                <a:latin typeface="Times New Roman" pitchFamily="18" charset="0"/>
                <a:ea typeface="Times New Roman" pitchFamily="18" charset="0"/>
                <a:cs typeface="Times New Roman" pitchFamily="18" charset="0"/>
              </a:rPr>
              <a:t> </a:t>
            </a:r>
          </a:p>
          <a:p>
            <a:pPr algn="ctr" defTabSz="923178" eaLnBrk="0" fontAlgn="base" hangingPunct="0">
              <a:spcBef>
                <a:spcPct val="0"/>
              </a:spcBef>
              <a:spcAft>
                <a:spcPct val="0"/>
              </a:spcAft>
            </a:pPr>
            <a:endParaRPr lang="en-US" sz="2400" b="1" dirty="0">
              <a:solidFill>
                <a:schemeClr val="bg1"/>
              </a:solidFill>
              <a:latin typeface="Times New Roman" pitchFamily="18" charset="0"/>
              <a:ea typeface="Times New Roman" pitchFamily="18" charset="0"/>
              <a:cs typeface="Times New Roman" pitchFamily="18" charset="0"/>
            </a:endParaRPr>
          </a:p>
        </p:txBody>
      </p:sp>
      <p:sp>
        <p:nvSpPr>
          <p:cNvPr id="41" name="Text Box 191"/>
          <p:cNvSpPr txBox="1">
            <a:spLocks noChangeArrowheads="1"/>
          </p:cNvSpPr>
          <p:nvPr/>
        </p:nvSpPr>
        <p:spPr bwMode="auto">
          <a:xfrm>
            <a:off x="1004269" y="7029833"/>
            <a:ext cx="13145354" cy="7708232"/>
          </a:xfrm>
          <a:prstGeom prst="flowChartAlternateProcess">
            <a:avLst/>
          </a:prstGeom>
          <a:solidFill>
            <a:schemeClr val="bg1"/>
          </a:solidFill>
          <a:ln w="12700">
            <a:solidFill>
              <a:schemeClr val="accent1">
                <a:lumMod val="75000"/>
              </a:schemeClr>
            </a:solidFill>
          </a:ln>
          <a:effectLst/>
        </p:spPr>
        <p:txBody>
          <a:bodyPr wrap="square" lIns="184636" tIns="184636" rIns="184636" bIns="18463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lnSpc>
                <a:spcPct val="115000"/>
              </a:lnSpc>
              <a:spcAft>
                <a:spcPts val="1200"/>
              </a:spcAft>
              <a:buFont typeface="Wingdings" pitchFamily="2" charset="2"/>
              <a:buChar char="v"/>
            </a:pPr>
            <a:r>
              <a:rPr lang="en-US" sz="2980" dirty="0">
                <a:latin typeface="Times New Roman"/>
                <a:ea typeface="Times New Roman"/>
              </a:rPr>
              <a:t>The Indian monsoon is crucial for the economy and agriculture. It provides most of the country's annual </a:t>
            </a:r>
            <a:r>
              <a:rPr lang="en-US" sz="2980" dirty="0" smtClean="0">
                <a:latin typeface="Times New Roman"/>
                <a:ea typeface="Times New Roman"/>
              </a:rPr>
              <a:t>rainfall, essential </a:t>
            </a:r>
            <a:r>
              <a:rPr lang="en-US" sz="2980" dirty="0">
                <a:latin typeface="Times New Roman"/>
                <a:ea typeface="Times New Roman"/>
              </a:rPr>
              <a:t>for irrigation, </a:t>
            </a:r>
            <a:r>
              <a:rPr lang="en-US" sz="2980" dirty="0" smtClean="0">
                <a:latin typeface="Times New Roman"/>
                <a:ea typeface="Times New Roman"/>
              </a:rPr>
              <a:t>boost </a:t>
            </a:r>
            <a:r>
              <a:rPr lang="en-US" sz="2980" dirty="0">
                <a:latin typeface="Times New Roman"/>
                <a:ea typeface="Times New Roman"/>
              </a:rPr>
              <a:t>crop production, and </a:t>
            </a:r>
            <a:r>
              <a:rPr lang="en-US" sz="2980" dirty="0" smtClean="0">
                <a:latin typeface="Times New Roman"/>
                <a:ea typeface="Times New Roman"/>
              </a:rPr>
              <a:t>replenish </a:t>
            </a:r>
            <a:r>
              <a:rPr lang="en-US" sz="2980" dirty="0">
                <a:latin typeface="Times New Roman"/>
                <a:ea typeface="Times New Roman"/>
              </a:rPr>
              <a:t>water sources. </a:t>
            </a:r>
          </a:p>
          <a:p>
            <a:pPr marL="457200" indent="-457200" algn="just">
              <a:lnSpc>
                <a:spcPct val="115000"/>
              </a:lnSpc>
              <a:spcAft>
                <a:spcPts val="1200"/>
              </a:spcAft>
              <a:buFont typeface="Wingdings" pitchFamily="2" charset="2"/>
              <a:buChar char="v"/>
            </a:pPr>
            <a:r>
              <a:rPr lang="en-US" sz="2980" dirty="0">
                <a:latin typeface="Times New Roman"/>
                <a:ea typeface="Times New Roman"/>
              </a:rPr>
              <a:t>Atmospheric pollutants originate from both natural occurrences and human activities. Chemical species in the atmosphere can migrate long distances before being eliminated through wet or dry deposition, ultimately affecting regional soil, vegetation, ecosystems, and water bodies. </a:t>
            </a:r>
          </a:p>
          <a:p>
            <a:pPr marL="457200" indent="-457200" algn="just">
              <a:lnSpc>
                <a:spcPct val="115000"/>
              </a:lnSpc>
              <a:spcAft>
                <a:spcPts val="1200"/>
              </a:spcAft>
              <a:buFont typeface="Wingdings" pitchFamily="2" charset="2"/>
              <a:buChar char="v"/>
            </a:pPr>
            <a:r>
              <a:rPr lang="en-US" sz="2980" dirty="0">
                <a:latin typeface="Times New Roman"/>
                <a:ea typeface="Times New Roman"/>
              </a:rPr>
              <a:t>Rain, the principal form of wet deposition, is shaped by various environmental factors. This study examines the chemistry of rainfall between June and </a:t>
            </a:r>
            <a:r>
              <a:rPr lang="en-US" sz="2980" dirty="0" smtClean="0">
                <a:latin typeface="Times New Roman"/>
                <a:ea typeface="Times New Roman"/>
              </a:rPr>
              <a:t>September, </a:t>
            </a:r>
            <a:r>
              <a:rPr lang="en-US" sz="2980" dirty="0">
                <a:latin typeface="Times New Roman"/>
                <a:ea typeface="Times New Roman"/>
              </a:rPr>
              <a:t>focusing on how below-cloud scavenging influences chemical species. These species are vital for air quality and are crucial to environmental health and atmospheric chemistry.</a:t>
            </a:r>
          </a:p>
        </p:txBody>
      </p:sp>
      <p:sp>
        <p:nvSpPr>
          <p:cNvPr id="2054" name="Rectangle 6"/>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56" name="Rectangle 8"/>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58" name="Rectangle 10"/>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60" name="Rectangle 12"/>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62" name="Rectangle 14"/>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64" name="Rectangle 16"/>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66" name="Rectangle 18"/>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67" name="Rectangle 19"/>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69" name="Rectangle 21"/>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71" name="Rectangle 23"/>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2073" name="Rectangle 25"/>
          <p:cNvSpPr>
            <a:spLocks noChangeArrowheads="1"/>
          </p:cNvSpPr>
          <p:nvPr/>
        </p:nvSpPr>
        <p:spPr bwMode="auto">
          <a:xfrm>
            <a:off x="0" y="-716025"/>
            <a:ext cx="186504" cy="1432048"/>
          </a:xfrm>
          <a:prstGeom prst="rect">
            <a:avLst/>
          </a:prstGeom>
          <a:noFill/>
          <a:ln w="9525">
            <a:noFill/>
            <a:miter lim="800000"/>
            <a:headEnd/>
            <a:tailEnd/>
          </a:ln>
          <a:effectLst/>
        </p:spPr>
        <p:txBody>
          <a:bodyPr vert="horz" wrap="none" lIns="92318" tIns="46159" rIns="92318" bIns="46159"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39" name="Picture 38" descr="IITM EBLEM Original - Copy.png"/>
          <p:cNvPicPr>
            <a:picLocks noChangeAspect="1"/>
          </p:cNvPicPr>
          <p:nvPr/>
        </p:nvPicPr>
        <p:blipFill>
          <a:blip r:embed="rId8" cstate="print"/>
          <a:stretch>
            <a:fillRect/>
          </a:stretch>
        </p:blipFill>
        <p:spPr>
          <a:xfrm>
            <a:off x="468103" y="2155985"/>
            <a:ext cx="2920278" cy="3028568"/>
          </a:xfrm>
          <a:prstGeom prst="rect">
            <a:avLst/>
          </a:prstGeom>
        </p:spPr>
      </p:pic>
      <p:sp>
        <p:nvSpPr>
          <p:cNvPr id="44" name="Text Box 191"/>
          <p:cNvSpPr txBox="1">
            <a:spLocks noChangeArrowheads="1"/>
          </p:cNvSpPr>
          <p:nvPr/>
        </p:nvSpPr>
        <p:spPr bwMode="auto">
          <a:xfrm>
            <a:off x="1312193" y="41373133"/>
            <a:ext cx="27466406" cy="1049987"/>
          </a:xfrm>
          <a:prstGeom prst="rect">
            <a:avLst/>
          </a:prstGeom>
          <a:noFill/>
          <a:ln w="12700">
            <a:noFill/>
          </a:ln>
          <a:effectLst/>
        </p:spPr>
        <p:txBody>
          <a:bodyPr wrap="square" lIns="184636" tIns="184636" rIns="184636" bIns="18463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GB" sz="4400" b="1" dirty="0">
                <a:latin typeface="Times New Roman" pitchFamily="18" charset="0"/>
                <a:cs typeface="Times New Roman" pitchFamily="18" charset="0"/>
              </a:rPr>
              <a:t>Eighth WMO International Workshop on Monsoons (IWM-8) 17-21 March 2025,  Pune, India</a:t>
            </a:r>
          </a:p>
        </p:txBody>
      </p:sp>
      <p:sp>
        <p:nvSpPr>
          <p:cNvPr id="51" name="Flowchart: Alternate Process 50"/>
          <p:cNvSpPr/>
          <p:nvPr/>
        </p:nvSpPr>
        <p:spPr>
          <a:xfrm>
            <a:off x="1145050" y="15193665"/>
            <a:ext cx="28054245" cy="954433"/>
          </a:xfrm>
          <a:prstGeom prst="flowChartAlternateProcess">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92318" tIns="46159" rIns="92318" bIns="46159" rtlCol="0" anchor="ctr">
            <a:spAutoFit/>
          </a:bodyPr>
          <a:lstStyle/>
          <a:p>
            <a:pPr algn="ctr"/>
            <a:r>
              <a:rPr lang="en-US" sz="4800" b="1" dirty="0">
                <a:solidFill>
                  <a:schemeClr val="tx1"/>
                </a:solidFill>
                <a:latin typeface="Times New Roman" pitchFamily="18" charset="0"/>
                <a:cs typeface="Times New Roman" pitchFamily="18" charset="0"/>
              </a:rPr>
              <a:t>RESULTS</a:t>
            </a:r>
          </a:p>
        </p:txBody>
      </p:sp>
      <p:sp>
        <p:nvSpPr>
          <p:cNvPr id="54" name="Text Box 191"/>
          <p:cNvSpPr txBox="1">
            <a:spLocks noChangeArrowheads="1"/>
          </p:cNvSpPr>
          <p:nvPr/>
        </p:nvSpPr>
        <p:spPr bwMode="auto">
          <a:xfrm>
            <a:off x="1344614" y="16417801"/>
            <a:ext cx="27565384" cy="13488466"/>
          </a:xfrm>
          <a:prstGeom prst="flowChartAlternateProcess">
            <a:avLst/>
          </a:prstGeom>
          <a:solidFill>
            <a:schemeClr val="bg1"/>
          </a:solidFill>
          <a:ln w="12700">
            <a:solidFill>
              <a:schemeClr val="accent1">
                <a:lumMod val="75000"/>
              </a:schemeClr>
            </a:solidFill>
          </a:ln>
          <a:effectLst/>
        </p:spPr>
        <p:txBody>
          <a:bodyPr wrap="square" lIns="184636" tIns="184636" rIns="184636" bIns="18463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marL="571500" indent="-571500" algn="just" eaLnBrk="1" hangingPunct="1">
              <a:buFont typeface="Wingdings" pitchFamily="2" charset="2"/>
              <a:buChar char="Ø"/>
            </a:pPr>
            <a:endParaRPr lang="en-GB" sz="3200" dirty="0">
              <a:latin typeface="Times New Roman"/>
              <a:ea typeface="Calibri"/>
            </a:endParaRPr>
          </a:p>
          <a:p>
            <a:pPr algn="just" eaLnBrk="1" hangingPunct="1"/>
            <a:endParaRPr lang="en-GB" sz="3200" dirty="0">
              <a:latin typeface="Times New Roman"/>
              <a:ea typeface="Calibri"/>
            </a:endParaRPr>
          </a:p>
        </p:txBody>
      </p:sp>
      <p:sp>
        <p:nvSpPr>
          <p:cNvPr id="53" name="Flowchart: Alternate Process 52"/>
          <p:cNvSpPr/>
          <p:nvPr/>
        </p:nvSpPr>
        <p:spPr>
          <a:xfrm>
            <a:off x="11865532" y="22764472"/>
            <a:ext cx="15929607" cy="545811"/>
          </a:xfrm>
          <a:prstGeom prst="flowChartAlternateProcess">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92318" tIns="46159" rIns="92318" bIns="46159" rtlCol="0" anchor="ctr">
            <a:spAutoFit/>
          </a:bodyPr>
          <a:lstStyle/>
          <a:p>
            <a:pPr algn="ctr"/>
            <a:r>
              <a:rPr lang="en-US" sz="2600" b="1" dirty="0">
                <a:solidFill>
                  <a:schemeClr val="tx1"/>
                </a:solidFill>
                <a:latin typeface="Times New Roman" pitchFamily="18" charset="0"/>
                <a:cs typeface="Times New Roman" pitchFamily="18" charset="0"/>
              </a:rPr>
              <a:t>CASE STUDY 23-26 July, 2024  </a:t>
            </a:r>
          </a:p>
        </p:txBody>
      </p:sp>
      <p:pic>
        <p:nvPicPr>
          <p:cNvPr id="58" name="Picture 57"/>
          <p:cNvPicPr/>
          <p:nvPr/>
        </p:nvPicPr>
        <p:blipFill rotWithShape="1">
          <a:blip r:embed="rId9"/>
          <a:srcRect l="41314" t="16255" r="38155" b="39707"/>
          <a:stretch/>
        </p:blipFill>
        <p:spPr bwMode="auto">
          <a:xfrm>
            <a:off x="23474659" y="8424913"/>
            <a:ext cx="5616624" cy="5544616"/>
          </a:xfrm>
          <a:prstGeom prst="rect">
            <a:avLst/>
          </a:prstGeom>
          <a:ln w="19050">
            <a:solidFill>
              <a:sysClr val="windowText" lastClr="000000"/>
            </a:solidFill>
          </a:ln>
          <a:extLst>
            <a:ext uri="{53640926-AAD7-44D8-BBD7-CCE9431645EC}">
              <a14:shadowObscured xmlns:a14="http://schemas.microsoft.com/office/drawing/2010/main"/>
            </a:ext>
          </a:extLst>
        </p:spPr>
      </p:pic>
      <p:sp>
        <p:nvSpPr>
          <p:cNvPr id="2" name="Rectangle 2"/>
          <p:cNvSpPr>
            <a:spLocks noChangeArrowheads="1"/>
          </p:cNvSpPr>
          <p:nvPr/>
        </p:nvSpPr>
        <p:spPr bwMode="auto">
          <a:xfrm>
            <a:off x="0" y="0"/>
            <a:ext cx="30243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5" name="Rectangle 54"/>
          <p:cNvSpPr/>
          <p:nvPr/>
        </p:nvSpPr>
        <p:spPr>
          <a:xfrm>
            <a:off x="1944267" y="21926413"/>
            <a:ext cx="9181019" cy="524107"/>
          </a:xfrm>
          <a:prstGeom prst="rect">
            <a:avLst/>
          </a:prstGeom>
        </p:spPr>
        <p:txBody>
          <a:bodyPr wrap="square" lIns="92318" tIns="46159" rIns="92318" bIns="46159">
            <a:spAutoFit/>
          </a:bodyPr>
          <a:lstStyle/>
          <a:p>
            <a:pPr algn="ctr"/>
            <a:r>
              <a:rPr lang="en-GB" sz="2800" b="1" dirty="0">
                <a:latin typeface="Times New Roman" pitchFamily="18" charset="0"/>
                <a:cs typeface="Times New Roman" pitchFamily="18" charset="0"/>
              </a:rPr>
              <a:t>      </a:t>
            </a:r>
            <a:r>
              <a:rPr lang="en-GB" sz="2600" b="1" dirty="0">
                <a:latin typeface="Times New Roman" pitchFamily="18" charset="0"/>
                <a:cs typeface="Times New Roman" pitchFamily="18" charset="0"/>
              </a:rPr>
              <a:t>Fig. 3. </a:t>
            </a:r>
            <a:r>
              <a:rPr lang="en-GB" sz="2600" b="1" dirty="0">
                <a:solidFill>
                  <a:prstClr val="black"/>
                </a:solidFill>
                <a:latin typeface="Times New Roman"/>
                <a:ea typeface="Calibri"/>
              </a:rPr>
              <a:t>10-day Air mass Back Trajectory analysis </a:t>
            </a:r>
            <a:r>
              <a:rPr lang="en-GB" sz="2600" b="1" dirty="0">
                <a:latin typeface="Times New Roman"/>
                <a:ea typeface="Calibri"/>
              </a:rPr>
              <a:t> </a:t>
            </a:r>
            <a:endParaRPr lang="en-US" sz="2600" b="1" dirty="0">
              <a:latin typeface="Times New Roman" pitchFamily="18" charset="0"/>
              <a:cs typeface="Times New Roman" pitchFamily="18" charset="0"/>
            </a:endParaRPr>
          </a:p>
        </p:txBody>
      </p:sp>
      <p:pic>
        <p:nvPicPr>
          <p:cNvPr id="1039" name="Picture 15" descr="C:\Users\admin\Downloads\ART  logo.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7111063" y="1978498"/>
            <a:ext cx="2150909" cy="216193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1183758" y="28768744"/>
            <a:ext cx="9109011" cy="831883"/>
          </a:xfrm>
          <a:prstGeom prst="rect">
            <a:avLst/>
          </a:prstGeom>
        </p:spPr>
        <p:txBody>
          <a:bodyPr wrap="square" lIns="92318" tIns="46159" rIns="92318" bIns="46159">
            <a:spAutoFit/>
          </a:bodyPr>
          <a:lstStyle/>
          <a:p>
            <a:pPr algn="ctr"/>
            <a:r>
              <a:rPr lang="en-GB" sz="2400" b="1" dirty="0">
                <a:latin typeface="Times New Roman" pitchFamily="18" charset="0"/>
                <a:cs typeface="Times New Roman" pitchFamily="18" charset="0"/>
              </a:rPr>
              <a:t>Fig. 7.  ERA5- Total Column Cloud water (top row), GPM Precipitation (middle row) and IMD Rainfall (bottom row) </a:t>
            </a:r>
            <a:r>
              <a:rPr lang="en-GB" sz="2400" b="1" dirty="0">
                <a:solidFill>
                  <a:prstClr val="black"/>
                </a:solidFill>
                <a:latin typeface="Times New Roman"/>
                <a:ea typeface="Calibri"/>
              </a:rPr>
              <a:t> </a:t>
            </a:r>
            <a:r>
              <a:rPr lang="en-GB" sz="2400" b="1" dirty="0">
                <a:latin typeface="Times New Roman"/>
                <a:ea typeface="Calibri"/>
              </a:rPr>
              <a:t> </a:t>
            </a:r>
            <a:endParaRPr lang="en-US" sz="2400" b="1" dirty="0">
              <a:latin typeface="Times New Roman" pitchFamily="18" charset="0"/>
              <a:cs typeface="Times New Roman" pitchFamily="18" charset="0"/>
            </a:endParaRPr>
          </a:p>
        </p:txBody>
      </p:sp>
      <p:sp>
        <p:nvSpPr>
          <p:cNvPr id="36" name="Text Box 191"/>
          <p:cNvSpPr txBox="1">
            <a:spLocks noChangeArrowheads="1"/>
          </p:cNvSpPr>
          <p:nvPr/>
        </p:nvSpPr>
        <p:spPr bwMode="auto">
          <a:xfrm>
            <a:off x="1111530" y="31796069"/>
            <a:ext cx="13135778" cy="9176364"/>
          </a:xfrm>
          <a:prstGeom prst="flowChartAlternateProcess">
            <a:avLst/>
          </a:prstGeom>
          <a:solidFill>
            <a:schemeClr val="bg1"/>
          </a:solidFill>
          <a:ln w="12700">
            <a:solidFill>
              <a:schemeClr val="accent1">
                <a:lumMod val="75000"/>
              </a:schemeClr>
            </a:solidFill>
          </a:ln>
          <a:effectLst/>
        </p:spPr>
        <p:txBody>
          <a:bodyPr wrap="square" lIns="184636" tIns="184636" rIns="184636" bIns="18463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lnSpc>
                <a:spcPct val="115000"/>
              </a:lnSpc>
              <a:spcAft>
                <a:spcPts val="0"/>
              </a:spcAft>
              <a:buFont typeface="Wingdings" pitchFamily="2" charset="2"/>
              <a:buChar char="v"/>
            </a:pPr>
            <a:r>
              <a:rPr lang="en-GB" sz="3000" dirty="0">
                <a:latin typeface="Times New Roman"/>
                <a:ea typeface="Times New Roman"/>
              </a:rPr>
              <a:t>pH ranged from 4.9 to 7.1</a:t>
            </a:r>
            <a:r>
              <a:rPr lang="en-US" sz="3000" dirty="0">
                <a:latin typeface="Times New Roman"/>
                <a:ea typeface="Times New Roman"/>
              </a:rPr>
              <a:t>; samples were alkaline primarily due to high concentrations of neutralizing ions</a:t>
            </a:r>
            <a:r>
              <a:rPr lang="en-US" sz="3000" dirty="0">
                <a:latin typeface="Times New Roman" pitchFamily="18" charset="0"/>
                <a:ea typeface="Calibri"/>
                <a:cs typeface="Times New Roman" pitchFamily="18" charset="0"/>
              </a:rPr>
              <a:t> that neutralize acids and their precursors.</a:t>
            </a:r>
          </a:p>
          <a:p>
            <a:pPr marL="457200" indent="-457200" algn="just">
              <a:lnSpc>
                <a:spcPct val="115000"/>
              </a:lnSpc>
              <a:spcAft>
                <a:spcPts val="0"/>
              </a:spcAft>
              <a:buFont typeface="Wingdings" pitchFamily="2" charset="2"/>
              <a:buChar char="v"/>
            </a:pPr>
            <a:r>
              <a:rPr lang="en-US" sz="3000" dirty="0">
                <a:latin typeface="Times New Roman" pitchFamily="18" charset="0"/>
                <a:ea typeface="Calibri"/>
                <a:cs typeface="Times New Roman" pitchFamily="18" charset="0"/>
              </a:rPr>
              <a:t>In major ions, high concentrations of </a:t>
            </a:r>
            <a:r>
              <a:rPr lang="en-GB" sz="3000" dirty="0">
                <a:latin typeface="Times New Roman"/>
                <a:ea typeface="Calibri"/>
              </a:rPr>
              <a:t>SO</a:t>
            </a:r>
            <a:r>
              <a:rPr lang="en-GB" sz="3000" baseline="-25000" dirty="0">
                <a:latin typeface="Times New Roman"/>
                <a:ea typeface="Calibri"/>
              </a:rPr>
              <a:t>4</a:t>
            </a:r>
            <a:r>
              <a:rPr lang="en-GB" sz="3000" baseline="30000" dirty="0">
                <a:latin typeface="Times New Roman"/>
                <a:ea typeface="Calibri"/>
              </a:rPr>
              <a:t>2-</a:t>
            </a:r>
            <a:r>
              <a:rPr lang="en-GB" sz="3000" dirty="0">
                <a:latin typeface="Times New Roman"/>
                <a:ea typeface="Calibri"/>
              </a:rPr>
              <a:t> and NO</a:t>
            </a:r>
            <a:r>
              <a:rPr lang="en-GB" sz="3000" baseline="-25000" dirty="0">
                <a:latin typeface="Times New Roman"/>
                <a:ea typeface="Calibri"/>
              </a:rPr>
              <a:t>3</a:t>
            </a:r>
            <a:r>
              <a:rPr lang="en-GB" sz="3000" baseline="30000" dirty="0">
                <a:latin typeface="Times New Roman"/>
                <a:ea typeface="Calibri"/>
              </a:rPr>
              <a:t>-</a:t>
            </a:r>
            <a:r>
              <a:rPr lang="en-GB" sz="3000" dirty="0">
                <a:latin typeface="Times New Roman"/>
                <a:ea typeface="Calibri"/>
              </a:rPr>
              <a:t>  observed are due to anthropogenic </a:t>
            </a:r>
            <a:r>
              <a:rPr lang="en-GB" sz="3000" dirty="0">
                <a:latin typeface="Times New Roman" pitchFamily="18" charset="0"/>
                <a:cs typeface="Times New Roman" pitchFamily="18" charset="0"/>
              </a:rPr>
              <a:t> fossil/ biomass burning  and </a:t>
            </a:r>
            <a:r>
              <a:rPr lang="en-GB" sz="3000" dirty="0">
                <a:solidFill>
                  <a:prstClr val="black"/>
                </a:solidFill>
                <a:latin typeface="Times New Roman"/>
                <a:ea typeface="Calibri"/>
                <a:cs typeface="Times New Roman"/>
              </a:rPr>
              <a:t>vehicular activities,  </a:t>
            </a:r>
            <a:r>
              <a:rPr lang="en-GB" sz="3000" dirty="0" smtClean="0">
                <a:solidFill>
                  <a:prstClr val="black"/>
                </a:solidFill>
                <a:latin typeface="Times New Roman"/>
                <a:ea typeface="Calibri"/>
                <a:cs typeface="Times New Roman"/>
              </a:rPr>
              <a:t>high concentration of </a:t>
            </a:r>
            <a:r>
              <a:rPr lang="en-IN" sz="3000" dirty="0">
                <a:latin typeface="Times New Roman"/>
                <a:ea typeface="Calibri"/>
              </a:rPr>
              <a:t>Ca</a:t>
            </a:r>
            <a:r>
              <a:rPr lang="en-IN" sz="3000" baseline="30000" dirty="0">
                <a:latin typeface="Times New Roman"/>
                <a:ea typeface="Calibri"/>
              </a:rPr>
              <a:t>2+ </a:t>
            </a:r>
            <a:r>
              <a:rPr lang="en-IN" sz="3000" dirty="0">
                <a:latin typeface="Times New Roman"/>
                <a:ea typeface="Calibri"/>
              </a:rPr>
              <a:t> can be attributed to construction activities, dust etc.</a:t>
            </a:r>
          </a:p>
          <a:p>
            <a:pPr marL="457200" indent="-457200" algn="just">
              <a:lnSpc>
                <a:spcPct val="115000"/>
              </a:lnSpc>
              <a:buFont typeface="Wingdings" pitchFamily="2" charset="2"/>
              <a:buChar char="v"/>
            </a:pPr>
            <a:r>
              <a:rPr lang="en-IN" sz="3000" dirty="0">
                <a:latin typeface="Times New Roman"/>
                <a:ea typeface="Calibri"/>
              </a:rPr>
              <a:t>20 trace elements were measured in RW, which accounted for 3% of the total </a:t>
            </a:r>
            <a:r>
              <a:rPr lang="en-IN" sz="3000" dirty="0" smtClean="0">
                <a:latin typeface="Times New Roman"/>
                <a:ea typeface="Calibri"/>
              </a:rPr>
              <a:t>analysed </a:t>
            </a:r>
            <a:r>
              <a:rPr lang="en-IN" sz="3000" dirty="0">
                <a:latin typeface="Times New Roman"/>
                <a:ea typeface="Calibri"/>
              </a:rPr>
              <a:t>ions. Fe (43%) and Si (40%) were the major contributors to atmospheric dust, soil, sand, and dissolution of rocks and minerals.</a:t>
            </a:r>
          </a:p>
          <a:p>
            <a:pPr marL="457200" indent="-457200" algn="just">
              <a:lnSpc>
                <a:spcPct val="115000"/>
              </a:lnSpc>
              <a:buFont typeface="Wingdings" pitchFamily="2" charset="2"/>
              <a:buChar char="v"/>
            </a:pPr>
            <a:r>
              <a:rPr lang="en-IN" sz="3000" dirty="0">
                <a:latin typeface="Times New Roman"/>
                <a:ea typeface="Calibri"/>
              </a:rPr>
              <a:t>Case </a:t>
            </a:r>
            <a:r>
              <a:rPr lang="en-IN" sz="3000" dirty="0" smtClean="0">
                <a:latin typeface="Times New Roman"/>
                <a:ea typeface="Calibri"/>
              </a:rPr>
              <a:t>study</a:t>
            </a:r>
            <a:r>
              <a:rPr lang="en-US" sz="3000" dirty="0">
                <a:latin typeface="Times New Roman"/>
                <a:ea typeface="Calibri"/>
              </a:rPr>
              <a:t> </a:t>
            </a:r>
            <a:r>
              <a:rPr lang="en-US" sz="3000" dirty="0" smtClean="0">
                <a:latin typeface="Times New Roman"/>
                <a:ea typeface="Calibri"/>
              </a:rPr>
              <a:t>- On </a:t>
            </a:r>
            <a:r>
              <a:rPr lang="en-US" sz="3000" dirty="0">
                <a:latin typeface="Times New Roman"/>
                <a:ea typeface="Calibri"/>
              </a:rPr>
              <a:t>24 July 2024, the Pashan site received the highest rainfall of the season (118mm), causing a drastic drop in the concentration of the chemical species. However, the next day, a</a:t>
            </a:r>
            <a:r>
              <a:rPr lang="en-IN" sz="3000" dirty="0">
                <a:latin typeface="Times New Roman"/>
                <a:ea typeface="Calibri"/>
              </a:rPr>
              <a:t> decrease in rainfall enhanced secondary formation and accumulation of pollutants.</a:t>
            </a:r>
          </a:p>
          <a:p>
            <a:pPr marL="457200" indent="-457200" algn="just">
              <a:lnSpc>
                <a:spcPct val="115000"/>
              </a:lnSpc>
              <a:spcAft>
                <a:spcPts val="0"/>
              </a:spcAft>
              <a:buFont typeface="Wingdings" pitchFamily="2" charset="2"/>
              <a:buChar char="v"/>
            </a:pPr>
            <a:r>
              <a:rPr lang="en-IN" sz="3000" dirty="0">
                <a:latin typeface="Times New Roman"/>
                <a:ea typeface="Calibri"/>
              </a:rPr>
              <a:t>This revealed that the scavenging rates of chemical species significantly increased with an increase in rainfall intensity and duration.</a:t>
            </a:r>
          </a:p>
        </p:txBody>
      </p:sp>
      <p:pic>
        <p:nvPicPr>
          <p:cNvPr id="40" name="Picture 2" descr="C:\Users\admin\Downloads\IMG-20250313-WA001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17088" y="4172778"/>
            <a:ext cx="2904254" cy="1223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6"/>
          <p:cNvSpPr>
            <a:spLocks noChangeArrowheads="1"/>
          </p:cNvSpPr>
          <p:nvPr/>
        </p:nvSpPr>
        <p:spPr bwMode="auto">
          <a:xfrm>
            <a:off x="0" y="0"/>
            <a:ext cx="30243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3" name="Rectangle 42"/>
          <p:cNvSpPr/>
          <p:nvPr/>
        </p:nvSpPr>
        <p:spPr>
          <a:xfrm>
            <a:off x="11017275" y="21978370"/>
            <a:ext cx="7797726" cy="524107"/>
          </a:xfrm>
          <a:prstGeom prst="rect">
            <a:avLst/>
          </a:prstGeom>
        </p:spPr>
        <p:txBody>
          <a:bodyPr wrap="square" lIns="92318" tIns="46159" rIns="92318" bIns="46159">
            <a:spAutoFit/>
          </a:bodyPr>
          <a:lstStyle/>
          <a:p>
            <a:pPr algn="ctr"/>
            <a:r>
              <a:rPr lang="en-GB" sz="2800" b="1" dirty="0">
                <a:latin typeface="Times New Roman" pitchFamily="18" charset="0"/>
                <a:cs typeface="Times New Roman" pitchFamily="18" charset="0"/>
              </a:rPr>
              <a:t>      </a:t>
            </a:r>
            <a:r>
              <a:rPr lang="en-GB" sz="2600" b="1" dirty="0">
                <a:latin typeface="Times New Roman" pitchFamily="18" charset="0"/>
                <a:cs typeface="Times New Roman" pitchFamily="18" charset="0"/>
              </a:rPr>
              <a:t>Fig. 4.  </a:t>
            </a:r>
            <a:r>
              <a:rPr lang="en-GB" sz="2600" b="1" dirty="0">
                <a:solidFill>
                  <a:prstClr val="black"/>
                </a:solidFill>
                <a:latin typeface="Times New Roman"/>
                <a:ea typeface="Calibri"/>
              </a:rPr>
              <a:t>Ionic concentrations of elements in rain</a:t>
            </a:r>
            <a:endParaRPr lang="en-US" sz="2600" b="1" dirty="0">
              <a:latin typeface="Times New Roman" pitchFamily="18" charset="0"/>
              <a:cs typeface="Times New Roman" pitchFamily="18" charset="0"/>
            </a:endParaRPr>
          </a:p>
        </p:txBody>
      </p:sp>
      <p:sp>
        <p:nvSpPr>
          <p:cNvPr id="45" name="Rectangle 44"/>
          <p:cNvSpPr/>
          <p:nvPr/>
        </p:nvSpPr>
        <p:spPr>
          <a:xfrm>
            <a:off x="15185470" y="14124272"/>
            <a:ext cx="6655558" cy="493329"/>
          </a:xfrm>
          <a:prstGeom prst="rect">
            <a:avLst/>
          </a:prstGeom>
        </p:spPr>
        <p:txBody>
          <a:bodyPr wrap="square" lIns="92318" tIns="46159" rIns="92318" bIns="46159">
            <a:spAutoFit/>
          </a:bodyPr>
          <a:lstStyle/>
          <a:p>
            <a:pPr algn="ctr"/>
            <a:r>
              <a:rPr lang="en-GB" sz="2600" b="1" dirty="0">
                <a:latin typeface="Times New Roman" pitchFamily="18" charset="0"/>
                <a:cs typeface="Times New Roman" pitchFamily="18" charset="0"/>
              </a:rPr>
              <a:t>      Fig. </a:t>
            </a:r>
            <a:r>
              <a:rPr lang="en-GB" sz="2600" b="1" dirty="0">
                <a:solidFill>
                  <a:prstClr val="black"/>
                </a:solidFill>
                <a:latin typeface="Times New Roman"/>
                <a:ea typeface="Calibri"/>
              </a:rPr>
              <a:t>1. Sampling location, Pune</a:t>
            </a:r>
            <a:endParaRPr lang="en-US" sz="2600" b="1" dirty="0">
              <a:latin typeface="Times New Roman" pitchFamily="18" charset="0"/>
              <a:cs typeface="Times New Roman" pitchFamily="18" charset="0"/>
            </a:endParaRPr>
          </a:p>
        </p:txBody>
      </p:sp>
      <p:sp>
        <p:nvSpPr>
          <p:cNvPr id="46" name="Rectangle 45"/>
          <p:cNvSpPr/>
          <p:nvPr/>
        </p:nvSpPr>
        <p:spPr>
          <a:xfrm>
            <a:off x="22790583" y="14149549"/>
            <a:ext cx="6156684" cy="524107"/>
          </a:xfrm>
          <a:prstGeom prst="rect">
            <a:avLst/>
          </a:prstGeom>
        </p:spPr>
        <p:txBody>
          <a:bodyPr wrap="square" lIns="92318" tIns="46159" rIns="92318" bIns="46159">
            <a:spAutoFit/>
          </a:bodyPr>
          <a:lstStyle/>
          <a:p>
            <a:pPr algn="ctr"/>
            <a:r>
              <a:rPr lang="en-GB" sz="2800" b="1" dirty="0">
                <a:latin typeface="Times New Roman" pitchFamily="18" charset="0"/>
                <a:cs typeface="Times New Roman" pitchFamily="18" charset="0"/>
              </a:rPr>
              <a:t>      </a:t>
            </a:r>
            <a:r>
              <a:rPr lang="en-GB" sz="2600" b="1" dirty="0">
                <a:latin typeface="Times New Roman" pitchFamily="18" charset="0"/>
                <a:cs typeface="Times New Roman" pitchFamily="18" charset="0"/>
              </a:rPr>
              <a:t>Fig. </a:t>
            </a:r>
            <a:r>
              <a:rPr lang="en-GB" sz="2600" b="1" dirty="0">
                <a:solidFill>
                  <a:prstClr val="black"/>
                </a:solidFill>
                <a:latin typeface="Times New Roman"/>
                <a:ea typeface="Calibri"/>
              </a:rPr>
              <a:t>2. Instrumentation </a:t>
            </a:r>
            <a:r>
              <a:rPr lang="en-GB" sz="2600" b="1" dirty="0">
                <a:latin typeface="Times New Roman"/>
                <a:ea typeface="Calibri"/>
              </a:rPr>
              <a:t> </a:t>
            </a:r>
            <a:endParaRPr lang="en-US" sz="2600" b="1" dirty="0">
              <a:latin typeface="Times New Roman" pitchFamily="18" charset="0"/>
              <a:cs typeface="Times New Roman" pitchFamily="18" charset="0"/>
            </a:endParaRPr>
          </a:p>
        </p:txBody>
      </p:sp>
      <p:sp>
        <p:nvSpPr>
          <p:cNvPr id="49" name="Rectangle 48"/>
          <p:cNvSpPr/>
          <p:nvPr/>
        </p:nvSpPr>
        <p:spPr>
          <a:xfrm>
            <a:off x="19565888" y="21949690"/>
            <a:ext cx="9332961" cy="493329"/>
          </a:xfrm>
          <a:prstGeom prst="rect">
            <a:avLst/>
          </a:prstGeom>
        </p:spPr>
        <p:txBody>
          <a:bodyPr wrap="square" lIns="92318" tIns="46159" rIns="92318" bIns="46159">
            <a:spAutoFit/>
          </a:bodyPr>
          <a:lstStyle/>
          <a:p>
            <a:pPr algn="ctr"/>
            <a:r>
              <a:rPr lang="en-GB" sz="2600" b="1" dirty="0">
                <a:latin typeface="Times New Roman" pitchFamily="18" charset="0"/>
                <a:cs typeface="Times New Roman" pitchFamily="18" charset="0"/>
              </a:rPr>
              <a:t>Fig. 5. Percentage contribution of chemical species </a:t>
            </a:r>
            <a:endParaRPr lang="en-US" sz="2600" b="1" dirty="0">
              <a:latin typeface="Times New Roman" pitchFamily="18" charset="0"/>
              <a:cs typeface="Times New Roman" pitchFamily="18" charset="0"/>
            </a:endParaRPr>
          </a:p>
        </p:txBody>
      </p:sp>
      <p:sp>
        <p:nvSpPr>
          <p:cNvPr id="6" name="Rectangle 30"/>
          <p:cNvSpPr>
            <a:spLocks noChangeArrowheads="1"/>
          </p:cNvSpPr>
          <p:nvPr/>
        </p:nvSpPr>
        <p:spPr bwMode="auto">
          <a:xfrm>
            <a:off x="0" y="0"/>
            <a:ext cx="30243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34"/>
          <p:cNvSpPr>
            <a:spLocks noChangeArrowheads="1"/>
          </p:cNvSpPr>
          <p:nvPr/>
        </p:nvSpPr>
        <p:spPr bwMode="auto">
          <a:xfrm>
            <a:off x="0" y="0"/>
            <a:ext cx="30243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9" name="Rectangle 58"/>
          <p:cNvSpPr/>
          <p:nvPr/>
        </p:nvSpPr>
        <p:spPr>
          <a:xfrm>
            <a:off x="2012711" y="28850549"/>
            <a:ext cx="8496944" cy="524107"/>
          </a:xfrm>
          <a:prstGeom prst="rect">
            <a:avLst/>
          </a:prstGeom>
        </p:spPr>
        <p:txBody>
          <a:bodyPr wrap="square" lIns="92318" tIns="46159" rIns="92318" bIns="46159">
            <a:spAutoFit/>
          </a:bodyPr>
          <a:lstStyle/>
          <a:p>
            <a:pPr algn="ctr"/>
            <a:r>
              <a:rPr lang="en-GB" sz="2800" b="1" dirty="0">
                <a:latin typeface="Times New Roman" pitchFamily="18" charset="0"/>
                <a:cs typeface="Times New Roman" pitchFamily="18" charset="0"/>
              </a:rPr>
              <a:t>      </a:t>
            </a:r>
            <a:r>
              <a:rPr lang="en-GB" sz="2600" b="1" dirty="0">
                <a:latin typeface="Times New Roman" pitchFamily="18" charset="0"/>
                <a:cs typeface="Times New Roman" pitchFamily="18" charset="0"/>
              </a:rPr>
              <a:t>Fig. 6. </a:t>
            </a:r>
            <a:r>
              <a:rPr lang="en-GB" sz="2600" b="1" dirty="0">
                <a:solidFill>
                  <a:prstClr val="black"/>
                </a:solidFill>
                <a:latin typeface="Times New Roman"/>
                <a:ea typeface="Calibri"/>
              </a:rPr>
              <a:t> Comparison of IMD  and IITM rainfall  </a:t>
            </a:r>
            <a:r>
              <a:rPr lang="en-GB" sz="2600" b="1" dirty="0">
                <a:latin typeface="Times New Roman"/>
                <a:ea typeface="Calibri"/>
              </a:rPr>
              <a:t> </a:t>
            </a:r>
            <a:endParaRPr lang="en-US" sz="2600" b="1" dirty="0">
              <a:latin typeface="Times New Roman" pitchFamily="18" charset="0"/>
              <a:cs typeface="Times New Roman" pitchFamily="18" charset="0"/>
            </a:endParaRPr>
          </a:p>
        </p:txBody>
      </p:sp>
      <p:sp>
        <p:nvSpPr>
          <p:cNvPr id="61" name="Rectangle 60"/>
          <p:cNvSpPr/>
          <p:nvPr/>
        </p:nvSpPr>
        <p:spPr>
          <a:xfrm>
            <a:off x="19690853" y="29116272"/>
            <a:ext cx="7913673" cy="493329"/>
          </a:xfrm>
          <a:prstGeom prst="rect">
            <a:avLst/>
          </a:prstGeom>
        </p:spPr>
        <p:txBody>
          <a:bodyPr wrap="square" lIns="92318" tIns="46159" rIns="92318" bIns="46159">
            <a:spAutoFit/>
          </a:bodyPr>
          <a:lstStyle/>
          <a:p>
            <a:pPr algn="ctr"/>
            <a:r>
              <a:rPr lang="en-GB" sz="2600" b="1" dirty="0">
                <a:latin typeface="Times New Roman" pitchFamily="18" charset="0"/>
                <a:cs typeface="Times New Roman" pitchFamily="18" charset="0"/>
              </a:rPr>
              <a:t>      Fig.  8. </a:t>
            </a:r>
            <a:r>
              <a:rPr lang="en-GB" sz="2600" b="1" dirty="0">
                <a:solidFill>
                  <a:prstClr val="black"/>
                </a:solidFill>
                <a:latin typeface="Times New Roman"/>
                <a:ea typeface="Calibri"/>
              </a:rPr>
              <a:t> Variation in Ionic concentrations</a:t>
            </a:r>
            <a:endParaRPr lang="en-US" sz="2600" b="1" dirty="0">
              <a:latin typeface="Times New Roman" pitchFamily="18" charset="0"/>
              <a:cs typeface="Times New Roman" pitchFamily="18" charset="0"/>
            </a:endParaRPr>
          </a:p>
        </p:txBody>
      </p:sp>
      <p:sp>
        <p:nvSpPr>
          <p:cNvPr id="62" name="Flowchart: Alternate Process 61"/>
          <p:cNvSpPr/>
          <p:nvPr/>
        </p:nvSpPr>
        <p:spPr>
          <a:xfrm>
            <a:off x="1441017" y="30220888"/>
            <a:ext cx="12622735" cy="1141719"/>
          </a:xfrm>
          <a:prstGeom prst="flowChartAlternateProcess">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92318" tIns="46159" rIns="92318" bIns="46159" rtlCol="0" anchor="ctr">
            <a:spAutoFit/>
          </a:bodyPr>
          <a:lstStyle/>
          <a:p>
            <a:pPr algn="ctr"/>
            <a:r>
              <a:rPr lang="en-US" sz="4800" b="1" dirty="0">
                <a:solidFill>
                  <a:schemeClr val="tx1"/>
                </a:solidFill>
                <a:latin typeface="Times New Roman" pitchFamily="18" charset="0"/>
                <a:cs typeface="Times New Roman" pitchFamily="18" charset="0"/>
              </a:rPr>
              <a:t>KEY FINDINGS</a:t>
            </a:r>
            <a:r>
              <a:rPr lang="en-US" sz="6100" b="1" dirty="0">
                <a:solidFill>
                  <a:schemeClr val="tx1"/>
                </a:solidFill>
                <a:latin typeface="Times New Roman" pitchFamily="18" charset="0"/>
                <a:cs typeface="Times New Roman" pitchFamily="18" charset="0"/>
              </a:rPr>
              <a:t>  </a:t>
            </a:r>
          </a:p>
        </p:txBody>
      </p:sp>
      <p:sp>
        <p:nvSpPr>
          <p:cNvPr id="63" name="Flowchart: Alternate Process 62"/>
          <p:cNvSpPr/>
          <p:nvPr/>
        </p:nvSpPr>
        <p:spPr>
          <a:xfrm>
            <a:off x="14585441" y="37650494"/>
            <a:ext cx="14473072" cy="1141719"/>
          </a:xfrm>
          <a:prstGeom prst="flowChartAlternateProcess">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92318" tIns="46159" rIns="92318" bIns="46159" rtlCol="0" anchor="ctr">
            <a:spAutoFit/>
          </a:bodyPr>
          <a:lstStyle/>
          <a:p>
            <a:pPr algn="ctr"/>
            <a:r>
              <a:rPr lang="en-US" sz="4800" b="1" dirty="0">
                <a:solidFill>
                  <a:schemeClr val="tx1"/>
                </a:solidFill>
                <a:latin typeface="Times New Roman" pitchFamily="18" charset="0"/>
                <a:cs typeface="Times New Roman" pitchFamily="18" charset="0"/>
              </a:rPr>
              <a:t>ACKNOWLEDGEMENT</a:t>
            </a:r>
            <a:r>
              <a:rPr lang="en-US" sz="6100" b="1" dirty="0">
                <a:solidFill>
                  <a:schemeClr val="tx1"/>
                </a:solidFill>
                <a:latin typeface="Times New Roman" pitchFamily="18" charset="0"/>
                <a:cs typeface="Times New Roman" pitchFamily="18" charset="0"/>
              </a:rPr>
              <a:t>  </a:t>
            </a:r>
          </a:p>
        </p:txBody>
      </p:sp>
      <p:sp>
        <p:nvSpPr>
          <p:cNvPr id="64" name="Flowchart: Alternate Process 63"/>
          <p:cNvSpPr/>
          <p:nvPr/>
        </p:nvSpPr>
        <p:spPr>
          <a:xfrm>
            <a:off x="1013845" y="5799277"/>
            <a:ext cx="13135777" cy="920382"/>
          </a:xfrm>
          <a:prstGeom prst="flowChartAlternateProcess">
            <a:avLst/>
          </a:prstGeom>
          <a:solidFill>
            <a:schemeClr val="tx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92318" tIns="46159" rIns="92318" bIns="46159" rtlCol="0" anchor="ctr">
            <a:spAutoFit/>
          </a:bodyPr>
          <a:lstStyle/>
          <a:p>
            <a:pPr algn="ctr"/>
            <a:r>
              <a:rPr lang="en-US" sz="4800" b="1" dirty="0">
                <a:solidFill>
                  <a:schemeClr val="tx1"/>
                </a:solidFill>
                <a:latin typeface="Times New Roman" pitchFamily="18" charset="0"/>
                <a:cs typeface="Times New Roman" pitchFamily="18" charset="0"/>
              </a:rPr>
              <a:t>INTRODUCTION </a:t>
            </a:r>
            <a:r>
              <a:rPr lang="en-US" sz="4800" b="1" dirty="0">
                <a:solidFill>
                  <a:schemeClr val="accent3">
                    <a:lumMod val="20000"/>
                    <a:lumOff val="80000"/>
                  </a:schemeClr>
                </a:solidFill>
                <a:latin typeface="Times New Roman" pitchFamily="18" charset="0"/>
                <a:cs typeface="Times New Roman" pitchFamily="18" charset="0"/>
              </a:rPr>
              <a:t> </a:t>
            </a:r>
          </a:p>
        </p:txBody>
      </p:sp>
      <p:sp>
        <p:nvSpPr>
          <p:cNvPr id="65" name="Text Box 191"/>
          <p:cNvSpPr txBox="1">
            <a:spLocks noChangeArrowheads="1"/>
          </p:cNvSpPr>
          <p:nvPr/>
        </p:nvSpPr>
        <p:spPr bwMode="auto">
          <a:xfrm>
            <a:off x="14658861" y="39038040"/>
            <a:ext cx="14473072" cy="2115991"/>
          </a:xfrm>
          <a:prstGeom prst="flowChartAlternateProcess">
            <a:avLst/>
          </a:prstGeom>
          <a:solidFill>
            <a:schemeClr val="bg1"/>
          </a:solidFill>
          <a:ln w="12700">
            <a:solidFill>
              <a:schemeClr val="accent1">
                <a:lumMod val="75000"/>
              </a:schemeClr>
            </a:solidFill>
          </a:ln>
          <a:effectLst/>
        </p:spPr>
        <p:txBody>
          <a:bodyPr wrap="square" lIns="184636" tIns="184636" rIns="184636" bIns="18463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a:lnSpc>
                <a:spcPct val="115000"/>
              </a:lnSpc>
              <a:buFont typeface="Wingdings" pitchFamily="2" charset="2"/>
              <a:buChar char="v"/>
            </a:pPr>
            <a:r>
              <a:rPr lang="en-GB" sz="2980" dirty="0">
                <a:latin typeface="Times New Roman"/>
                <a:ea typeface="Times New Roman"/>
              </a:rPr>
              <a:t>We thank the director, IITM and LARUS team for support. We acknowledge the rainfall data sources from IMD, GPM and </a:t>
            </a:r>
            <a:r>
              <a:rPr lang="en-GB" sz="2980" dirty="0" smtClean="0">
                <a:latin typeface="Times New Roman"/>
                <a:ea typeface="Times New Roman"/>
              </a:rPr>
              <a:t>ERA5 </a:t>
            </a:r>
            <a:r>
              <a:rPr lang="en-GB" sz="2980" dirty="0">
                <a:latin typeface="Times New Roman"/>
                <a:ea typeface="Times New Roman"/>
              </a:rPr>
              <a:t>and </a:t>
            </a:r>
            <a:r>
              <a:rPr lang="en-US" sz="2980" dirty="0">
                <a:latin typeface="Times New Roman"/>
                <a:ea typeface="Times New Roman"/>
              </a:rPr>
              <a:t>NOAA's HYSPLIT atmospheric transport and dispersion modeling system for trajectories.</a:t>
            </a:r>
            <a:endParaRPr lang="en-GB" sz="2980" dirty="0">
              <a:latin typeface="Times New Roman"/>
              <a:ea typeface="Times New Roman"/>
            </a:endParaRPr>
          </a:p>
        </p:txBody>
      </p:sp>
      <p:pic>
        <p:nvPicPr>
          <p:cNvPr id="66" name="Picture 65"/>
          <p:cNvPicPr/>
          <p:nvPr/>
        </p:nvPicPr>
        <p:blipFill rotWithShape="1">
          <a:blip r:embed="rId12"/>
          <a:srcRect l="30139" t="32345" r="30556" b="18272"/>
          <a:stretch/>
        </p:blipFill>
        <p:spPr bwMode="auto">
          <a:xfrm>
            <a:off x="11872621" y="23471458"/>
            <a:ext cx="7701877" cy="5108777"/>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4752364" y="8424913"/>
            <a:ext cx="8529065" cy="5541971"/>
          </a:xfrm>
          <a:prstGeom prst="rect">
            <a:avLst/>
          </a:prstGeom>
        </p:spPr>
      </p:pic>
      <p:pic>
        <p:nvPicPr>
          <p:cNvPr id="7" name="Picture 6">
            <a:extLst>
              <a:ext uri="{FF2B5EF4-FFF2-40B4-BE49-F238E27FC236}">
                <a16:creationId xmlns:a16="http://schemas.microsoft.com/office/drawing/2014/main" xmlns="" id="{66F7183A-666B-4105-BE82-1A314526F95A}"/>
              </a:ext>
            </a:extLst>
          </p:cNvPr>
          <p:cNvPicPr>
            <a:picLocks noChangeAspect="1"/>
          </p:cNvPicPr>
          <p:nvPr/>
        </p:nvPicPr>
        <p:blipFill>
          <a:blip r:embed="rId14"/>
          <a:stretch>
            <a:fillRect/>
          </a:stretch>
        </p:blipFill>
        <p:spPr>
          <a:xfrm>
            <a:off x="20217231" y="23388847"/>
            <a:ext cx="7951984" cy="5713152"/>
          </a:xfrm>
          <a:prstGeom prst="rect">
            <a:avLst/>
          </a:prstGeom>
        </p:spPr>
      </p:pic>
      <p:pic>
        <p:nvPicPr>
          <p:cNvPr id="11" name="Picture 10">
            <a:extLst>
              <a:ext uri="{FF2B5EF4-FFF2-40B4-BE49-F238E27FC236}">
                <a16:creationId xmlns:a16="http://schemas.microsoft.com/office/drawing/2014/main" xmlns="" id="{4E2A7CC3-8E2D-40C9-B221-B5FC458DEF99}"/>
              </a:ext>
            </a:extLst>
          </p:cNvPr>
          <p:cNvPicPr>
            <a:picLocks noChangeAspect="1"/>
          </p:cNvPicPr>
          <p:nvPr/>
        </p:nvPicPr>
        <p:blipFill>
          <a:blip r:embed="rId15"/>
          <a:stretch>
            <a:fillRect/>
          </a:stretch>
        </p:blipFill>
        <p:spPr>
          <a:xfrm>
            <a:off x="11724939" y="16731246"/>
            <a:ext cx="7291957" cy="5324396"/>
          </a:xfrm>
          <a:prstGeom prst="rect">
            <a:avLst/>
          </a:prstGeom>
        </p:spPr>
      </p:pic>
      <p:pic>
        <p:nvPicPr>
          <p:cNvPr id="12" name="Picture 11">
            <a:extLst>
              <a:ext uri="{FF2B5EF4-FFF2-40B4-BE49-F238E27FC236}">
                <a16:creationId xmlns:a16="http://schemas.microsoft.com/office/drawing/2014/main" xmlns="" id="{5013FB99-1B19-4A14-B39A-86AF9A52F153}"/>
              </a:ext>
            </a:extLst>
          </p:cNvPr>
          <p:cNvPicPr>
            <a:picLocks noChangeAspect="1"/>
          </p:cNvPicPr>
          <p:nvPr/>
        </p:nvPicPr>
        <p:blipFill>
          <a:blip r:embed="rId16"/>
          <a:stretch>
            <a:fillRect/>
          </a:stretch>
        </p:blipFill>
        <p:spPr>
          <a:xfrm>
            <a:off x="1748906" y="23037376"/>
            <a:ext cx="8808054" cy="5731367"/>
          </a:xfrm>
          <a:prstGeom prst="rect">
            <a:avLst/>
          </a:prstGeom>
        </p:spPr>
      </p:pic>
      <p:pic>
        <p:nvPicPr>
          <p:cNvPr id="13" name="Picture 12">
            <a:extLst>
              <a:ext uri="{FF2B5EF4-FFF2-40B4-BE49-F238E27FC236}">
                <a16:creationId xmlns:a16="http://schemas.microsoft.com/office/drawing/2014/main" xmlns="" id="{41CA4BBC-4745-4798-A50A-747EE71E38E5}"/>
              </a:ext>
            </a:extLst>
          </p:cNvPr>
          <p:cNvPicPr>
            <a:picLocks noChangeAspect="1"/>
          </p:cNvPicPr>
          <p:nvPr/>
        </p:nvPicPr>
        <p:blipFill>
          <a:blip r:embed="rId17"/>
          <a:stretch>
            <a:fillRect/>
          </a:stretch>
        </p:blipFill>
        <p:spPr>
          <a:xfrm>
            <a:off x="19959861" y="17223797"/>
            <a:ext cx="8381843" cy="463904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814001204"/>
              </p:ext>
            </p:extLst>
          </p:nvPr>
        </p:nvGraphicFramePr>
        <p:xfrm>
          <a:off x="1080171" y="16200055"/>
          <a:ext cx="10644768" cy="6302422"/>
        </p:xfrm>
        <a:graphic>
          <a:graphicData uri="http://schemas.openxmlformats.org/presentationml/2006/ole">
            <mc:AlternateContent xmlns:mc="http://schemas.openxmlformats.org/markup-compatibility/2006">
              <mc:Choice xmlns:v="urn:schemas-microsoft-com:vml" Requires="v">
                <p:oleObj spid="_x0000_s1050" name="Graph" r:id="rId18" imgW="4153680" imgH="2901600" progId="Origin50.Graph">
                  <p:embed/>
                </p:oleObj>
              </mc:Choice>
              <mc:Fallback>
                <p:oleObj name="Graph" r:id="rId18" imgW="4153680" imgH="2901600" progId="Origin50.Graph">
                  <p:embed/>
                  <p:pic>
                    <p:nvPicPr>
                      <p:cNvPr id="0" name=""/>
                      <p:cNvPicPr/>
                      <p:nvPr/>
                    </p:nvPicPr>
                    <p:blipFill>
                      <a:blip r:embed="rId19"/>
                      <a:stretch>
                        <a:fillRect/>
                      </a:stretch>
                    </p:blipFill>
                    <p:spPr>
                      <a:xfrm>
                        <a:off x="1080171" y="16200055"/>
                        <a:ext cx="10644768" cy="6302422"/>
                      </a:xfrm>
                      <a:prstGeom prst="rect">
                        <a:avLst/>
                      </a:prstGeom>
                    </p:spPr>
                  </p:pic>
                </p:oleObj>
              </mc:Fallback>
            </mc:AlternateContent>
          </a:graphicData>
        </a:graphic>
      </p:graphicFrame>
      <p:pic>
        <p:nvPicPr>
          <p:cNvPr id="10" name="IMW 202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11413319" y="13661218"/>
            <a:ext cx="2153694" cy="2153694"/>
          </a:xfrm>
          <a:prstGeom prst="rect">
            <a:avLst/>
          </a:prstGeom>
        </p:spPr>
      </p:pic>
    </p:spTree>
    <p:extLst>
      <p:ext uri="{BB962C8B-B14F-4D97-AF65-F5344CB8AC3E}">
        <p14:creationId xmlns:p14="http://schemas.microsoft.com/office/powerpoint/2010/main" val="599568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59"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9685</TotalTime>
  <Words>665</Words>
  <Application>Microsoft Office PowerPoint</Application>
  <PresentationFormat>Custom</PresentationFormat>
  <Paragraphs>61</Paragraphs>
  <Slides>1</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Graph</vt:lpstr>
      <vt:lpstr>PowerPoint Presentation</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48x36</dc:title>
  <dc:creator>Jay Larson</dc:creator>
  <dc:description>Quality poster printing
www.genigraphics.com
1-800-790-4001</dc:description>
  <cp:lastModifiedBy>IITM</cp:lastModifiedBy>
  <cp:revision>415</cp:revision>
  <cp:lastPrinted>2025-03-15T12:51:59Z</cp:lastPrinted>
  <dcterms:created xsi:type="dcterms:W3CDTF">2013-02-10T21:14:48Z</dcterms:created>
  <dcterms:modified xsi:type="dcterms:W3CDTF">2025-03-17T06:49:19Z</dcterms:modified>
</cp:coreProperties>
</file>