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1181675" cy="42519600"/>
  <p:notesSz cx="6858000" cy="9144000"/>
  <p:defaultTextStyle>
    <a:defPPr>
      <a:defRPr lang="en-US"/>
    </a:defPPr>
    <a:lvl1pPr marL="0" algn="l" defTabSz="3545979" rtl="0" eaLnBrk="1" latinLnBrk="0" hangingPunct="1">
      <a:defRPr sz="6981" kern="1200">
        <a:solidFill>
          <a:schemeClr val="tx1"/>
        </a:solidFill>
        <a:latin typeface="+mn-lt"/>
        <a:ea typeface="+mn-ea"/>
        <a:cs typeface="+mn-cs"/>
      </a:defRPr>
    </a:lvl1pPr>
    <a:lvl2pPr marL="1772989" algn="l" defTabSz="3545979" rtl="0" eaLnBrk="1" latinLnBrk="0" hangingPunct="1">
      <a:defRPr sz="6981" kern="1200">
        <a:solidFill>
          <a:schemeClr val="tx1"/>
        </a:solidFill>
        <a:latin typeface="+mn-lt"/>
        <a:ea typeface="+mn-ea"/>
        <a:cs typeface="+mn-cs"/>
      </a:defRPr>
    </a:lvl2pPr>
    <a:lvl3pPr marL="3545979" algn="l" defTabSz="3545979" rtl="0" eaLnBrk="1" latinLnBrk="0" hangingPunct="1">
      <a:defRPr sz="6981" kern="1200">
        <a:solidFill>
          <a:schemeClr val="tx1"/>
        </a:solidFill>
        <a:latin typeface="+mn-lt"/>
        <a:ea typeface="+mn-ea"/>
        <a:cs typeface="+mn-cs"/>
      </a:defRPr>
    </a:lvl3pPr>
    <a:lvl4pPr marL="5318968" algn="l" defTabSz="3545979" rtl="0" eaLnBrk="1" latinLnBrk="0" hangingPunct="1">
      <a:defRPr sz="6981" kern="1200">
        <a:solidFill>
          <a:schemeClr val="tx1"/>
        </a:solidFill>
        <a:latin typeface="+mn-lt"/>
        <a:ea typeface="+mn-ea"/>
        <a:cs typeface="+mn-cs"/>
      </a:defRPr>
    </a:lvl4pPr>
    <a:lvl5pPr marL="7091958" algn="l" defTabSz="3545979" rtl="0" eaLnBrk="1" latinLnBrk="0" hangingPunct="1">
      <a:defRPr sz="6981" kern="1200">
        <a:solidFill>
          <a:schemeClr val="tx1"/>
        </a:solidFill>
        <a:latin typeface="+mn-lt"/>
        <a:ea typeface="+mn-ea"/>
        <a:cs typeface="+mn-cs"/>
      </a:defRPr>
    </a:lvl5pPr>
    <a:lvl6pPr marL="8864948" algn="l" defTabSz="3545979" rtl="0" eaLnBrk="1" latinLnBrk="0" hangingPunct="1">
      <a:defRPr sz="6981" kern="1200">
        <a:solidFill>
          <a:schemeClr val="tx1"/>
        </a:solidFill>
        <a:latin typeface="+mn-lt"/>
        <a:ea typeface="+mn-ea"/>
        <a:cs typeface="+mn-cs"/>
      </a:defRPr>
    </a:lvl6pPr>
    <a:lvl7pPr marL="10637937" algn="l" defTabSz="3545979" rtl="0" eaLnBrk="1" latinLnBrk="0" hangingPunct="1">
      <a:defRPr sz="6981" kern="1200">
        <a:solidFill>
          <a:schemeClr val="tx1"/>
        </a:solidFill>
        <a:latin typeface="+mn-lt"/>
        <a:ea typeface="+mn-ea"/>
        <a:cs typeface="+mn-cs"/>
      </a:defRPr>
    </a:lvl7pPr>
    <a:lvl8pPr marL="12410925" algn="l" defTabSz="3545979" rtl="0" eaLnBrk="1" latinLnBrk="0" hangingPunct="1">
      <a:defRPr sz="6981" kern="1200">
        <a:solidFill>
          <a:schemeClr val="tx1"/>
        </a:solidFill>
        <a:latin typeface="+mn-lt"/>
        <a:ea typeface="+mn-ea"/>
        <a:cs typeface="+mn-cs"/>
      </a:defRPr>
    </a:lvl8pPr>
    <a:lvl9pPr marL="14183915" algn="l" defTabSz="3545979" rtl="0" eaLnBrk="1" latinLnBrk="0" hangingPunct="1">
      <a:defRPr sz="698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102CF5-4E3A-42F7-B15A-4E1C8C4A0118}" name="Jeffery Nii Armah Aryee" initials="JNAA" userId="S::jnaaryee@mcfknust.onmicrosoft.com::461fc700-c253-43a4-b902-e55d6759d3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062"/>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p:scale>
          <a:sx n="10" d="100"/>
          <a:sy n="10" d="100"/>
        </p:scale>
        <p:origin x="210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0"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1"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2" name="Rectangle 4"/>
          <p:cNvSpPr>
            <a:spLocks noGrp="1" noRot="1" noChangeAspect="1" noChangeArrowheads="1" noTextEdit="1"/>
          </p:cNvSpPr>
          <p:nvPr>
            <p:ph type="sldImg" idx="2"/>
          </p:nvPr>
        </p:nvSpPr>
        <p:spPr bwMode="auto">
          <a:xfrm>
            <a:off x="2143125" y="766763"/>
            <a:ext cx="2813050" cy="3838575"/>
          </a:xfrm>
          <a:prstGeom prst="rect">
            <a:avLst/>
          </a:prstGeom>
          <a:noFill/>
          <a:ln w="9525">
            <a:solidFill>
              <a:srgbClr val="000000"/>
            </a:solidFill>
            <a:miter lim="800000"/>
            <a:headEnd/>
            <a:tailEnd/>
          </a:ln>
          <a:effectLst/>
        </p:spPr>
      </p:sp>
      <p:sp>
        <p:nvSpPr>
          <p:cNvPr id="1048673"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4"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5"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56" kern="1200">
        <a:solidFill>
          <a:schemeClr val="tx1"/>
        </a:solidFill>
        <a:latin typeface="Arial" charset="0"/>
        <a:ea typeface="+mn-ea"/>
        <a:cs typeface="+mn-cs"/>
      </a:defRPr>
    </a:lvl1pPr>
    <a:lvl2pPr marL="440512" algn="l" rtl="0" fontAlgn="base">
      <a:spcBef>
        <a:spcPct val="30000"/>
      </a:spcBef>
      <a:spcAft>
        <a:spcPct val="0"/>
      </a:spcAft>
      <a:defRPr sz="1156" kern="1200">
        <a:solidFill>
          <a:schemeClr val="tx1"/>
        </a:solidFill>
        <a:latin typeface="Arial" charset="0"/>
        <a:ea typeface="+mn-ea"/>
        <a:cs typeface="+mn-cs"/>
      </a:defRPr>
    </a:lvl2pPr>
    <a:lvl3pPr marL="881024" algn="l" rtl="0" fontAlgn="base">
      <a:spcBef>
        <a:spcPct val="30000"/>
      </a:spcBef>
      <a:spcAft>
        <a:spcPct val="0"/>
      </a:spcAft>
      <a:defRPr sz="1156" kern="1200">
        <a:solidFill>
          <a:schemeClr val="tx1"/>
        </a:solidFill>
        <a:latin typeface="Arial" charset="0"/>
        <a:ea typeface="+mn-ea"/>
        <a:cs typeface="+mn-cs"/>
      </a:defRPr>
    </a:lvl3pPr>
    <a:lvl4pPr marL="1321537" algn="l" rtl="0" fontAlgn="base">
      <a:spcBef>
        <a:spcPct val="30000"/>
      </a:spcBef>
      <a:spcAft>
        <a:spcPct val="0"/>
      </a:spcAft>
      <a:defRPr sz="1156" kern="1200">
        <a:solidFill>
          <a:schemeClr val="tx1"/>
        </a:solidFill>
        <a:latin typeface="Arial" charset="0"/>
        <a:ea typeface="+mn-ea"/>
        <a:cs typeface="+mn-cs"/>
      </a:defRPr>
    </a:lvl4pPr>
    <a:lvl5pPr marL="1762049" algn="l" rtl="0" fontAlgn="base">
      <a:spcBef>
        <a:spcPct val="30000"/>
      </a:spcBef>
      <a:spcAft>
        <a:spcPct val="0"/>
      </a:spcAft>
      <a:defRPr sz="1156" kern="1200">
        <a:solidFill>
          <a:schemeClr val="tx1"/>
        </a:solidFill>
        <a:latin typeface="Arial" charset="0"/>
        <a:ea typeface="+mn-ea"/>
        <a:cs typeface="+mn-cs"/>
      </a:defRPr>
    </a:lvl5pPr>
    <a:lvl6pPr marL="2202561" algn="l" defTabSz="881024" rtl="0" eaLnBrk="1" latinLnBrk="0" hangingPunct="1">
      <a:defRPr sz="1156" kern="1200">
        <a:solidFill>
          <a:schemeClr val="tx1"/>
        </a:solidFill>
        <a:latin typeface="+mn-lt"/>
        <a:ea typeface="+mn-ea"/>
        <a:cs typeface="+mn-cs"/>
      </a:defRPr>
    </a:lvl6pPr>
    <a:lvl7pPr marL="2643073" algn="l" defTabSz="881024" rtl="0" eaLnBrk="1" latinLnBrk="0" hangingPunct="1">
      <a:defRPr sz="1156" kern="1200">
        <a:solidFill>
          <a:schemeClr val="tx1"/>
        </a:solidFill>
        <a:latin typeface="+mn-lt"/>
        <a:ea typeface="+mn-ea"/>
        <a:cs typeface="+mn-cs"/>
      </a:defRPr>
    </a:lvl7pPr>
    <a:lvl8pPr marL="3083585" algn="l" defTabSz="881024" rtl="0" eaLnBrk="1" latinLnBrk="0" hangingPunct="1">
      <a:defRPr sz="1156" kern="1200">
        <a:solidFill>
          <a:schemeClr val="tx1"/>
        </a:solidFill>
        <a:latin typeface="+mn-lt"/>
        <a:ea typeface="+mn-ea"/>
        <a:cs typeface="+mn-cs"/>
      </a:defRPr>
    </a:lvl8pPr>
    <a:lvl9pPr marL="3524098" algn="l" defTabSz="881024" rtl="0" eaLnBrk="1" latinLnBrk="0" hangingPunct="1">
      <a:defRPr sz="11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17" name="Title 1"/>
          <p:cNvSpPr>
            <a:spLocks noGrp="1"/>
          </p:cNvSpPr>
          <p:nvPr>
            <p:ph type="ctrTitle"/>
          </p:nvPr>
        </p:nvSpPr>
        <p:spPr>
          <a:xfrm>
            <a:off x="2338627" y="6958651"/>
            <a:ext cx="26504424" cy="14803120"/>
          </a:xfrm>
        </p:spPr>
        <p:txBody>
          <a:bodyPr anchor="b"/>
          <a:lstStyle>
            <a:lvl1pPr algn="ctr">
              <a:defRPr sz="20269"/>
            </a:lvl1pPr>
          </a:lstStyle>
          <a:p>
            <a:r>
              <a:rPr lang="en-US"/>
              <a:t>Click to edit Master title style</a:t>
            </a:r>
            <a:endParaRPr lang="en-US" dirty="0"/>
          </a:p>
        </p:txBody>
      </p:sp>
      <p:sp>
        <p:nvSpPr>
          <p:cNvPr id="1048618" name="Subtitle 2"/>
          <p:cNvSpPr>
            <a:spLocks noGrp="1"/>
          </p:cNvSpPr>
          <p:nvPr>
            <p:ph type="subTitle" idx="1"/>
          </p:nvPr>
        </p:nvSpPr>
        <p:spPr>
          <a:xfrm>
            <a:off x="3897710" y="22332635"/>
            <a:ext cx="23386256" cy="10265725"/>
          </a:xfrm>
        </p:spPr>
        <p:txBody>
          <a:bodyPr/>
          <a:lstStyle>
            <a:lvl1pPr marL="0" indent="0" algn="ctr">
              <a:buNone/>
              <a:defRPr sz="8108"/>
            </a:lvl1pPr>
            <a:lvl2pPr marL="1544556" indent="0" algn="ctr">
              <a:buNone/>
              <a:defRPr sz="6756"/>
            </a:lvl2pPr>
            <a:lvl3pPr marL="3089112" indent="0" algn="ctr">
              <a:buNone/>
              <a:defRPr sz="6081"/>
            </a:lvl3pPr>
            <a:lvl4pPr marL="4633669" indent="0" algn="ctr">
              <a:buNone/>
              <a:defRPr sz="5405"/>
            </a:lvl4pPr>
            <a:lvl5pPr marL="6178225" indent="0" algn="ctr">
              <a:buNone/>
              <a:defRPr sz="5405"/>
            </a:lvl5pPr>
            <a:lvl6pPr marL="7722781" indent="0" algn="ctr">
              <a:buNone/>
              <a:defRPr sz="5405"/>
            </a:lvl6pPr>
            <a:lvl7pPr marL="9267337" indent="0" algn="ctr">
              <a:buNone/>
              <a:defRPr sz="5405"/>
            </a:lvl7pPr>
            <a:lvl8pPr marL="10811893" indent="0" algn="ctr">
              <a:buNone/>
              <a:defRPr sz="5405"/>
            </a:lvl8pPr>
            <a:lvl9pPr marL="12356449" indent="0" algn="ctr">
              <a:buNone/>
              <a:defRPr sz="5405"/>
            </a:lvl9pPr>
          </a:lstStyle>
          <a:p>
            <a:r>
              <a:rPr lang="en-US"/>
              <a:t>Click to edit Master subtitle style</a:t>
            </a:r>
            <a:endParaRPr lang="en-US" dirty="0"/>
          </a:p>
        </p:txBody>
      </p:sp>
      <p:sp>
        <p:nvSpPr>
          <p:cNvPr id="1048619" name="Date Placeholder 3"/>
          <p:cNvSpPr>
            <a:spLocks noGrp="1"/>
          </p:cNvSpPr>
          <p:nvPr>
            <p:ph type="dt" sz="half" idx="10"/>
          </p:nvPr>
        </p:nvSpPr>
        <p:spPr/>
        <p:txBody>
          <a:bodyPr/>
          <a:lstStyle/>
          <a:p>
            <a:fld id="{A9C4C007-BA8A-4949-AAF9-B66F0FE18B2C}" type="datetimeFigureOut">
              <a:rPr lang="en-GB" smtClean="0"/>
              <a:t>14/03/2025</a:t>
            </a:fld>
            <a:endParaRPr lang="en-GB"/>
          </a:p>
        </p:txBody>
      </p:sp>
      <p:sp>
        <p:nvSpPr>
          <p:cNvPr id="1048620" name="Footer Placeholder 4"/>
          <p:cNvSpPr>
            <a:spLocks noGrp="1"/>
          </p:cNvSpPr>
          <p:nvPr>
            <p:ph type="ftr" sz="quarter" idx="11"/>
          </p:nvPr>
        </p:nvSpPr>
        <p:spPr/>
        <p:txBody>
          <a:bodyPr/>
          <a:lstStyle/>
          <a:p>
            <a:endParaRPr lang="en-GB"/>
          </a:p>
        </p:txBody>
      </p:sp>
      <p:sp>
        <p:nvSpPr>
          <p:cNvPr id="1048621" name="Slide Number Placeholder 5"/>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7" name="Title 1"/>
          <p:cNvSpPr>
            <a:spLocks noGrp="1"/>
          </p:cNvSpPr>
          <p:nvPr>
            <p:ph type="title"/>
          </p:nvPr>
        </p:nvSpPr>
        <p:spPr/>
        <p:txBody>
          <a:bodyPr/>
          <a:lstStyle/>
          <a:p>
            <a:r>
              <a:rPr lang="en-US"/>
              <a:t>Click to edit Master title style</a:t>
            </a:r>
            <a:endParaRPr lang="en-US" dirty="0"/>
          </a:p>
        </p:txBody>
      </p:sp>
      <p:sp>
        <p:nvSpPr>
          <p:cNvPr id="1048638"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39" name="Date Placeholder 3"/>
          <p:cNvSpPr>
            <a:spLocks noGrp="1"/>
          </p:cNvSpPr>
          <p:nvPr>
            <p:ph type="dt" sz="half" idx="10"/>
          </p:nvPr>
        </p:nvSpPr>
        <p:spPr/>
        <p:txBody>
          <a:bodyPr/>
          <a:lstStyle/>
          <a:p>
            <a:fld id="{A9C4C007-BA8A-4949-AAF9-B66F0FE18B2C}" type="datetimeFigureOut">
              <a:rPr lang="en-GB" smtClean="0"/>
              <a:t>14/03/2025</a:t>
            </a:fld>
            <a:endParaRPr lang="en-GB"/>
          </a:p>
        </p:txBody>
      </p:sp>
      <p:sp>
        <p:nvSpPr>
          <p:cNvPr id="1048640" name="Footer Placeholder 4"/>
          <p:cNvSpPr>
            <a:spLocks noGrp="1"/>
          </p:cNvSpPr>
          <p:nvPr>
            <p:ph type="ftr" sz="quarter" idx="11"/>
          </p:nvPr>
        </p:nvSpPr>
        <p:spPr/>
        <p:txBody>
          <a:bodyPr/>
          <a:lstStyle/>
          <a:p>
            <a:endParaRPr lang="en-GB"/>
          </a:p>
        </p:txBody>
      </p:sp>
      <p:sp>
        <p:nvSpPr>
          <p:cNvPr id="1048641" name="Slide Number Placeholder 5"/>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6" name="Vertical Title 1"/>
          <p:cNvSpPr>
            <a:spLocks noGrp="1"/>
          </p:cNvSpPr>
          <p:nvPr>
            <p:ph type="title" orient="vert"/>
          </p:nvPr>
        </p:nvSpPr>
        <p:spPr>
          <a:xfrm>
            <a:off x="22314388" y="2263775"/>
            <a:ext cx="6723549" cy="36033395"/>
          </a:xfrm>
        </p:spPr>
        <p:txBody>
          <a:bodyPr vert="eaVert"/>
          <a:lstStyle/>
          <a:p>
            <a:r>
              <a:rPr lang="en-US"/>
              <a:t>Click to edit Master title style</a:t>
            </a:r>
            <a:endParaRPr lang="en-US" dirty="0"/>
          </a:p>
        </p:txBody>
      </p:sp>
      <p:sp>
        <p:nvSpPr>
          <p:cNvPr id="1048627" name="Vertical Text Placeholder 2"/>
          <p:cNvSpPr>
            <a:spLocks noGrp="1"/>
          </p:cNvSpPr>
          <p:nvPr>
            <p:ph type="body" orient="vert" idx="1"/>
          </p:nvPr>
        </p:nvSpPr>
        <p:spPr>
          <a:xfrm>
            <a:off x="2143743" y="2263775"/>
            <a:ext cx="19780875" cy="360333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28" name="Date Placeholder 3"/>
          <p:cNvSpPr>
            <a:spLocks noGrp="1"/>
          </p:cNvSpPr>
          <p:nvPr>
            <p:ph type="dt" sz="half" idx="10"/>
          </p:nvPr>
        </p:nvSpPr>
        <p:spPr/>
        <p:txBody>
          <a:bodyPr/>
          <a:lstStyle/>
          <a:p>
            <a:fld id="{A9C4C007-BA8A-4949-AAF9-B66F0FE18B2C}" type="datetimeFigureOut">
              <a:rPr lang="en-GB" smtClean="0"/>
              <a:t>14/03/2025</a:t>
            </a:fld>
            <a:endParaRPr lang="en-GB"/>
          </a:p>
        </p:txBody>
      </p:sp>
      <p:sp>
        <p:nvSpPr>
          <p:cNvPr id="1048629" name="Footer Placeholder 4"/>
          <p:cNvSpPr>
            <a:spLocks noGrp="1"/>
          </p:cNvSpPr>
          <p:nvPr>
            <p:ph type="ftr" sz="quarter" idx="11"/>
          </p:nvPr>
        </p:nvSpPr>
        <p:spPr/>
        <p:txBody>
          <a:bodyPr/>
          <a:lstStyle/>
          <a:p>
            <a:endParaRPr lang="en-GB"/>
          </a:p>
        </p:txBody>
      </p:sp>
      <p:sp>
        <p:nvSpPr>
          <p:cNvPr id="1048630" name="Slide Number Placeholder 5"/>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t>Click to edit Master title style</a:t>
            </a:r>
            <a:endParaRPr lang="en-US" dirty="0"/>
          </a:p>
        </p:txBody>
      </p:sp>
      <p:sp>
        <p:nvSpPr>
          <p:cNvPr id="104858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3" name="Date Placeholder 3"/>
          <p:cNvSpPr>
            <a:spLocks noGrp="1"/>
          </p:cNvSpPr>
          <p:nvPr>
            <p:ph type="dt" sz="half" idx="10"/>
          </p:nvPr>
        </p:nvSpPr>
        <p:spPr/>
        <p:txBody>
          <a:bodyPr/>
          <a:lstStyle/>
          <a:p>
            <a:fld id="{A9C4C007-BA8A-4949-AAF9-B66F0FE18B2C}" type="datetimeFigureOut">
              <a:rPr lang="en-GB" smtClean="0"/>
              <a:t>14/03/2025</a:t>
            </a:fld>
            <a:endParaRPr lang="en-GB"/>
          </a:p>
        </p:txBody>
      </p:sp>
      <p:sp>
        <p:nvSpPr>
          <p:cNvPr id="1048584" name="Footer Placeholder 4"/>
          <p:cNvSpPr>
            <a:spLocks noGrp="1"/>
          </p:cNvSpPr>
          <p:nvPr>
            <p:ph type="ftr" sz="quarter" idx="11"/>
          </p:nvPr>
        </p:nvSpPr>
        <p:spPr/>
        <p:txBody>
          <a:bodyPr/>
          <a:lstStyle/>
          <a:p>
            <a:endParaRPr lang="en-GB"/>
          </a:p>
        </p:txBody>
      </p:sp>
      <p:sp>
        <p:nvSpPr>
          <p:cNvPr id="1048585" name="Slide Number Placeholder 5"/>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42" name="Title 1"/>
          <p:cNvSpPr>
            <a:spLocks noGrp="1"/>
          </p:cNvSpPr>
          <p:nvPr>
            <p:ph type="title"/>
          </p:nvPr>
        </p:nvSpPr>
        <p:spPr>
          <a:xfrm>
            <a:off x="2127501" y="10600385"/>
            <a:ext cx="26894195" cy="17686969"/>
          </a:xfrm>
        </p:spPr>
        <p:txBody>
          <a:bodyPr anchor="b"/>
          <a:lstStyle>
            <a:lvl1pPr>
              <a:defRPr sz="20269"/>
            </a:lvl1pPr>
          </a:lstStyle>
          <a:p>
            <a:r>
              <a:rPr lang="en-US"/>
              <a:t>Click to edit Master title style</a:t>
            </a:r>
            <a:endParaRPr lang="en-US" dirty="0"/>
          </a:p>
        </p:txBody>
      </p:sp>
      <p:sp>
        <p:nvSpPr>
          <p:cNvPr id="1048643" name="Text Placeholder 2"/>
          <p:cNvSpPr>
            <a:spLocks noGrp="1"/>
          </p:cNvSpPr>
          <p:nvPr>
            <p:ph type="body" idx="1"/>
          </p:nvPr>
        </p:nvSpPr>
        <p:spPr>
          <a:xfrm>
            <a:off x="2127501" y="28454681"/>
            <a:ext cx="26894195" cy="9301159"/>
          </a:xfrm>
        </p:spPr>
        <p:txBody>
          <a:bodyPr/>
          <a:lstStyle>
            <a:lvl1pPr marL="0" indent="0">
              <a:buNone/>
              <a:defRPr sz="8108">
                <a:solidFill>
                  <a:schemeClr val="tx1"/>
                </a:solidFill>
              </a:defRPr>
            </a:lvl1pPr>
            <a:lvl2pPr marL="1544556" indent="0">
              <a:buNone/>
              <a:defRPr sz="6756">
                <a:solidFill>
                  <a:schemeClr val="tx1">
                    <a:tint val="75000"/>
                  </a:schemeClr>
                </a:solidFill>
              </a:defRPr>
            </a:lvl2pPr>
            <a:lvl3pPr marL="3089112" indent="0">
              <a:buNone/>
              <a:defRPr sz="6081">
                <a:solidFill>
                  <a:schemeClr val="tx1">
                    <a:tint val="75000"/>
                  </a:schemeClr>
                </a:solidFill>
              </a:defRPr>
            </a:lvl3pPr>
            <a:lvl4pPr marL="4633669" indent="0">
              <a:buNone/>
              <a:defRPr sz="5405">
                <a:solidFill>
                  <a:schemeClr val="tx1">
                    <a:tint val="75000"/>
                  </a:schemeClr>
                </a:solidFill>
              </a:defRPr>
            </a:lvl4pPr>
            <a:lvl5pPr marL="6178225" indent="0">
              <a:buNone/>
              <a:defRPr sz="5405">
                <a:solidFill>
                  <a:schemeClr val="tx1">
                    <a:tint val="75000"/>
                  </a:schemeClr>
                </a:solidFill>
              </a:defRPr>
            </a:lvl5pPr>
            <a:lvl6pPr marL="7722781" indent="0">
              <a:buNone/>
              <a:defRPr sz="5405">
                <a:solidFill>
                  <a:schemeClr val="tx1">
                    <a:tint val="75000"/>
                  </a:schemeClr>
                </a:solidFill>
              </a:defRPr>
            </a:lvl6pPr>
            <a:lvl7pPr marL="9267337" indent="0">
              <a:buNone/>
              <a:defRPr sz="5405">
                <a:solidFill>
                  <a:schemeClr val="tx1">
                    <a:tint val="75000"/>
                  </a:schemeClr>
                </a:solidFill>
              </a:defRPr>
            </a:lvl7pPr>
            <a:lvl8pPr marL="10811893" indent="0">
              <a:buNone/>
              <a:defRPr sz="5405">
                <a:solidFill>
                  <a:schemeClr val="tx1">
                    <a:tint val="75000"/>
                  </a:schemeClr>
                </a:solidFill>
              </a:defRPr>
            </a:lvl8pPr>
            <a:lvl9pPr marL="12356449" indent="0">
              <a:buNone/>
              <a:defRPr sz="5405">
                <a:solidFill>
                  <a:schemeClr val="tx1">
                    <a:tint val="75000"/>
                  </a:schemeClr>
                </a:solidFill>
              </a:defRPr>
            </a:lvl9pPr>
          </a:lstStyle>
          <a:p>
            <a:pPr lvl="0"/>
            <a:r>
              <a:rPr lang="en-US"/>
              <a:t>Click to edit Master text styles</a:t>
            </a:r>
          </a:p>
        </p:txBody>
      </p:sp>
      <p:sp>
        <p:nvSpPr>
          <p:cNvPr id="1048644" name="Date Placeholder 3"/>
          <p:cNvSpPr>
            <a:spLocks noGrp="1"/>
          </p:cNvSpPr>
          <p:nvPr>
            <p:ph type="dt" sz="half" idx="10"/>
          </p:nvPr>
        </p:nvSpPr>
        <p:spPr/>
        <p:txBody>
          <a:bodyPr/>
          <a:lstStyle/>
          <a:p>
            <a:fld id="{A9C4C007-BA8A-4949-AAF9-B66F0FE18B2C}" type="datetimeFigureOut">
              <a:rPr lang="en-GB" smtClean="0"/>
              <a:t>14/03/2025</a:t>
            </a:fld>
            <a:endParaRPr lang="en-GB"/>
          </a:p>
        </p:txBody>
      </p:sp>
      <p:sp>
        <p:nvSpPr>
          <p:cNvPr id="1048645" name="Footer Placeholder 4"/>
          <p:cNvSpPr>
            <a:spLocks noGrp="1"/>
          </p:cNvSpPr>
          <p:nvPr>
            <p:ph type="ftr" sz="quarter" idx="11"/>
          </p:nvPr>
        </p:nvSpPr>
        <p:spPr/>
        <p:txBody>
          <a:bodyPr/>
          <a:lstStyle/>
          <a:p>
            <a:endParaRPr lang="en-GB"/>
          </a:p>
        </p:txBody>
      </p:sp>
      <p:sp>
        <p:nvSpPr>
          <p:cNvPr id="1048646" name="Slide Number Placeholder 5"/>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7" name="Title 1"/>
          <p:cNvSpPr>
            <a:spLocks noGrp="1"/>
          </p:cNvSpPr>
          <p:nvPr>
            <p:ph type="title"/>
          </p:nvPr>
        </p:nvSpPr>
        <p:spPr/>
        <p:txBody>
          <a:bodyPr/>
          <a:lstStyle/>
          <a:p>
            <a:r>
              <a:rPr lang="en-US"/>
              <a:t>Click to edit Master title style</a:t>
            </a:r>
            <a:endParaRPr lang="en-US" dirty="0"/>
          </a:p>
        </p:txBody>
      </p:sp>
      <p:sp>
        <p:nvSpPr>
          <p:cNvPr id="1048648" name="Content Placeholder 2"/>
          <p:cNvSpPr>
            <a:spLocks noGrp="1"/>
          </p:cNvSpPr>
          <p:nvPr>
            <p:ph sz="half" idx="1"/>
          </p:nvPr>
        </p:nvSpPr>
        <p:spPr>
          <a:xfrm>
            <a:off x="2143740" y="11318876"/>
            <a:ext cx="13252212" cy="26978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9" name="Content Placeholder 3"/>
          <p:cNvSpPr>
            <a:spLocks noGrp="1"/>
          </p:cNvSpPr>
          <p:nvPr>
            <p:ph sz="half" idx="2"/>
          </p:nvPr>
        </p:nvSpPr>
        <p:spPr>
          <a:xfrm>
            <a:off x="15785724" y="11318876"/>
            <a:ext cx="13252212" cy="26978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0" name="Date Placeholder 4"/>
          <p:cNvSpPr>
            <a:spLocks noGrp="1"/>
          </p:cNvSpPr>
          <p:nvPr>
            <p:ph type="dt" sz="half" idx="10"/>
          </p:nvPr>
        </p:nvSpPr>
        <p:spPr/>
        <p:txBody>
          <a:bodyPr/>
          <a:lstStyle/>
          <a:p>
            <a:fld id="{A9C4C007-BA8A-4949-AAF9-B66F0FE18B2C}" type="datetimeFigureOut">
              <a:rPr lang="en-GB" smtClean="0"/>
              <a:t>14/03/2025</a:t>
            </a:fld>
            <a:endParaRPr lang="en-GB"/>
          </a:p>
        </p:txBody>
      </p:sp>
      <p:sp>
        <p:nvSpPr>
          <p:cNvPr id="1048651" name="Footer Placeholder 5"/>
          <p:cNvSpPr>
            <a:spLocks noGrp="1"/>
          </p:cNvSpPr>
          <p:nvPr>
            <p:ph type="ftr" sz="quarter" idx="11"/>
          </p:nvPr>
        </p:nvSpPr>
        <p:spPr/>
        <p:txBody>
          <a:bodyPr/>
          <a:lstStyle/>
          <a:p>
            <a:endParaRPr lang="en-GB"/>
          </a:p>
        </p:txBody>
      </p:sp>
      <p:sp>
        <p:nvSpPr>
          <p:cNvPr id="1048652" name="Slide Number Placeholder 6"/>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3" name="Title 1"/>
          <p:cNvSpPr>
            <a:spLocks noGrp="1"/>
          </p:cNvSpPr>
          <p:nvPr>
            <p:ph type="title"/>
          </p:nvPr>
        </p:nvSpPr>
        <p:spPr>
          <a:xfrm>
            <a:off x="2147801" y="2263785"/>
            <a:ext cx="26894195" cy="8218491"/>
          </a:xfrm>
        </p:spPr>
        <p:txBody>
          <a:bodyPr/>
          <a:lstStyle/>
          <a:p>
            <a:r>
              <a:rPr lang="en-US"/>
              <a:t>Click to edit Master title style</a:t>
            </a:r>
            <a:endParaRPr lang="en-US" dirty="0"/>
          </a:p>
        </p:txBody>
      </p:sp>
      <p:sp>
        <p:nvSpPr>
          <p:cNvPr id="1048654" name="Text Placeholder 2"/>
          <p:cNvSpPr>
            <a:spLocks noGrp="1"/>
          </p:cNvSpPr>
          <p:nvPr>
            <p:ph type="body" idx="1"/>
          </p:nvPr>
        </p:nvSpPr>
        <p:spPr>
          <a:xfrm>
            <a:off x="2147806" y="10423211"/>
            <a:ext cx="13191308" cy="5108254"/>
          </a:xfrm>
        </p:spPr>
        <p:txBody>
          <a:bodyPr anchor="b"/>
          <a:lstStyle>
            <a:lvl1pPr marL="0" indent="0">
              <a:buNone/>
              <a:defRPr sz="8108" b="1"/>
            </a:lvl1pPr>
            <a:lvl2pPr marL="1544556" indent="0">
              <a:buNone/>
              <a:defRPr sz="6756" b="1"/>
            </a:lvl2pPr>
            <a:lvl3pPr marL="3089112" indent="0">
              <a:buNone/>
              <a:defRPr sz="6081" b="1"/>
            </a:lvl3pPr>
            <a:lvl4pPr marL="4633669" indent="0">
              <a:buNone/>
              <a:defRPr sz="5405" b="1"/>
            </a:lvl4pPr>
            <a:lvl5pPr marL="6178225" indent="0">
              <a:buNone/>
              <a:defRPr sz="5405" b="1"/>
            </a:lvl5pPr>
            <a:lvl6pPr marL="7722781" indent="0">
              <a:buNone/>
              <a:defRPr sz="5405" b="1"/>
            </a:lvl6pPr>
            <a:lvl7pPr marL="9267337" indent="0">
              <a:buNone/>
              <a:defRPr sz="5405" b="1"/>
            </a:lvl7pPr>
            <a:lvl8pPr marL="10811893" indent="0">
              <a:buNone/>
              <a:defRPr sz="5405" b="1"/>
            </a:lvl8pPr>
            <a:lvl9pPr marL="12356449" indent="0">
              <a:buNone/>
              <a:defRPr sz="5405" b="1"/>
            </a:lvl9pPr>
          </a:lstStyle>
          <a:p>
            <a:pPr lvl="0"/>
            <a:r>
              <a:rPr lang="en-US"/>
              <a:t>Click to edit Master text styles</a:t>
            </a:r>
          </a:p>
        </p:txBody>
      </p:sp>
      <p:sp>
        <p:nvSpPr>
          <p:cNvPr id="1048655" name="Content Placeholder 3"/>
          <p:cNvSpPr>
            <a:spLocks noGrp="1"/>
          </p:cNvSpPr>
          <p:nvPr>
            <p:ph sz="half" idx="2"/>
          </p:nvPr>
        </p:nvSpPr>
        <p:spPr>
          <a:xfrm>
            <a:off x="2147806" y="15531466"/>
            <a:ext cx="13191308" cy="22844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6" name="Text Placeholder 4"/>
          <p:cNvSpPr>
            <a:spLocks noGrp="1"/>
          </p:cNvSpPr>
          <p:nvPr>
            <p:ph type="body" sz="quarter" idx="3"/>
          </p:nvPr>
        </p:nvSpPr>
        <p:spPr>
          <a:xfrm>
            <a:off x="15785726" y="10423211"/>
            <a:ext cx="13256273" cy="5108254"/>
          </a:xfrm>
        </p:spPr>
        <p:txBody>
          <a:bodyPr anchor="b"/>
          <a:lstStyle>
            <a:lvl1pPr marL="0" indent="0">
              <a:buNone/>
              <a:defRPr sz="8108" b="1"/>
            </a:lvl1pPr>
            <a:lvl2pPr marL="1544556" indent="0">
              <a:buNone/>
              <a:defRPr sz="6756" b="1"/>
            </a:lvl2pPr>
            <a:lvl3pPr marL="3089112" indent="0">
              <a:buNone/>
              <a:defRPr sz="6081" b="1"/>
            </a:lvl3pPr>
            <a:lvl4pPr marL="4633669" indent="0">
              <a:buNone/>
              <a:defRPr sz="5405" b="1"/>
            </a:lvl4pPr>
            <a:lvl5pPr marL="6178225" indent="0">
              <a:buNone/>
              <a:defRPr sz="5405" b="1"/>
            </a:lvl5pPr>
            <a:lvl6pPr marL="7722781" indent="0">
              <a:buNone/>
              <a:defRPr sz="5405" b="1"/>
            </a:lvl6pPr>
            <a:lvl7pPr marL="9267337" indent="0">
              <a:buNone/>
              <a:defRPr sz="5405" b="1"/>
            </a:lvl7pPr>
            <a:lvl8pPr marL="10811893" indent="0">
              <a:buNone/>
              <a:defRPr sz="5405" b="1"/>
            </a:lvl8pPr>
            <a:lvl9pPr marL="12356449" indent="0">
              <a:buNone/>
              <a:defRPr sz="5405" b="1"/>
            </a:lvl9pPr>
          </a:lstStyle>
          <a:p>
            <a:pPr lvl="0"/>
            <a:r>
              <a:rPr lang="en-US"/>
              <a:t>Click to edit Master text styles</a:t>
            </a:r>
          </a:p>
        </p:txBody>
      </p:sp>
      <p:sp>
        <p:nvSpPr>
          <p:cNvPr id="1048657" name="Content Placeholder 5"/>
          <p:cNvSpPr>
            <a:spLocks noGrp="1"/>
          </p:cNvSpPr>
          <p:nvPr>
            <p:ph sz="quarter" idx="4"/>
          </p:nvPr>
        </p:nvSpPr>
        <p:spPr>
          <a:xfrm>
            <a:off x="15785726" y="15531466"/>
            <a:ext cx="13256273" cy="22844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8" name="Date Placeholder 6"/>
          <p:cNvSpPr>
            <a:spLocks noGrp="1"/>
          </p:cNvSpPr>
          <p:nvPr>
            <p:ph type="dt" sz="half" idx="10"/>
          </p:nvPr>
        </p:nvSpPr>
        <p:spPr/>
        <p:txBody>
          <a:bodyPr/>
          <a:lstStyle/>
          <a:p>
            <a:fld id="{A9C4C007-BA8A-4949-AAF9-B66F0FE18B2C}" type="datetimeFigureOut">
              <a:rPr lang="en-GB" smtClean="0"/>
              <a:t>14/03/2025</a:t>
            </a:fld>
            <a:endParaRPr lang="en-GB"/>
          </a:p>
        </p:txBody>
      </p:sp>
      <p:sp>
        <p:nvSpPr>
          <p:cNvPr id="1048659" name="Footer Placeholder 7"/>
          <p:cNvSpPr>
            <a:spLocks noGrp="1"/>
          </p:cNvSpPr>
          <p:nvPr>
            <p:ph type="ftr" sz="quarter" idx="11"/>
          </p:nvPr>
        </p:nvSpPr>
        <p:spPr/>
        <p:txBody>
          <a:bodyPr/>
          <a:lstStyle/>
          <a:p>
            <a:endParaRPr lang="en-GB"/>
          </a:p>
        </p:txBody>
      </p:sp>
      <p:sp>
        <p:nvSpPr>
          <p:cNvPr id="1048660" name="Slide Number Placeholder 8"/>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en-US"/>
              <a:t>Click to edit Master title style</a:t>
            </a:r>
            <a:endParaRPr lang="en-US" dirty="0"/>
          </a:p>
        </p:txBody>
      </p:sp>
      <p:sp>
        <p:nvSpPr>
          <p:cNvPr id="1048623" name="Date Placeholder 2"/>
          <p:cNvSpPr>
            <a:spLocks noGrp="1"/>
          </p:cNvSpPr>
          <p:nvPr>
            <p:ph type="dt" sz="half" idx="10"/>
          </p:nvPr>
        </p:nvSpPr>
        <p:spPr/>
        <p:txBody>
          <a:bodyPr/>
          <a:lstStyle/>
          <a:p>
            <a:fld id="{A9C4C007-BA8A-4949-AAF9-B66F0FE18B2C}" type="datetimeFigureOut">
              <a:rPr lang="en-GB" smtClean="0"/>
              <a:t>14/03/2025</a:t>
            </a:fld>
            <a:endParaRPr lang="en-GB"/>
          </a:p>
        </p:txBody>
      </p:sp>
      <p:sp>
        <p:nvSpPr>
          <p:cNvPr id="1048624" name="Footer Placeholder 3"/>
          <p:cNvSpPr>
            <a:spLocks noGrp="1"/>
          </p:cNvSpPr>
          <p:nvPr>
            <p:ph type="ftr" sz="quarter" idx="11"/>
          </p:nvPr>
        </p:nvSpPr>
        <p:spPr/>
        <p:txBody>
          <a:bodyPr/>
          <a:lstStyle/>
          <a:p>
            <a:endParaRPr lang="en-GB"/>
          </a:p>
        </p:txBody>
      </p:sp>
      <p:sp>
        <p:nvSpPr>
          <p:cNvPr id="1048625" name="Slide Number Placeholder 4"/>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1" name="Date Placeholder 1"/>
          <p:cNvSpPr>
            <a:spLocks noGrp="1"/>
          </p:cNvSpPr>
          <p:nvPr>
            <p:ph type="dt" sz="half" idx="10"/>
          </p:nvPr>
        </p:nvSpPr>
        <p:spPr/>
        <p:txBody>
          <a:bodyPr/>
          <a:lstStyle/>
          <a:p>
            <a:fld id="{A9C4C007-BA8A-4949-AAF9-B66F0FE18B2C}" type="datetimeFigureOut">
              <a:rPr lang="en-GB" smtClean="0"/>
              <a:t>14/03/2025</a:t>
            </a:fld>
            <a:endParaRPr lang="en-GB"/>
          </a:p>
        </p:txBody>
      </p:sp>
      <p:sp>
        <p:nvSpPr>
          <p:cNvPr id="1048662" name="Footer Placeholder 2"/>
          <p:cNvSpPr>
            <a:spLocks noGrp="1"/>
          </p:cNvSpPr>
          <p:nvPr>
            <p:ph type="ftr" sz="quarter" idx="11"/>
          </p:nvPr>
        </p:nvSpPr>
        <p:spPr/>
        <p:txBody>
          <a:bodyPr/>
          <a:lstStyle/>
          <a:p>
            <a:endParaRPr lang="en-GB"/>
          </a:p>
        </p:txBody>
      </p:sp>
      <p:sp>
        <p:nvSpPr>
          <p:cNvPr id="1048663" name="Slide Number Placeholder 3"/>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4" name="Title 1"/>
          <p:cNvSpPr>
            <a:spLocks noGrp="1"/>
          </p:cNvSpPr>
          <p:nvPr>
            <p:ph type="title"/>
          </p:nvPr>
        </p:nvSpPr>
        <p:spPr>
          <a:xfrm>
            <a:off x="2147801" y="2834640"/>
            <a:ext cx="10056903" cy="9921240"/>
          </a:xfrm>
        </p:spPr>
        <p:txBody>
          <a:bodyPr anchor="b"/>
          <a:lstStyle>
            <a:lvl1pPr>
              <a:defRPr sz="10810"/>
            </a:lvl1pPr>
          </a:lstStyle>
          <a:p>
            <a:r>
              <a:rPr lang="en-US"/>
              <a:t>Click to edit Master title style</a:t>
            </a:r>
            <a:endParaRPr lang="en-US" dirty="0"/>
          </a:p>
        </p:txBody>
      </p:sp>
      <p:sp>
        <p:nvSpPr>
          <p:cNvPr id="1048665" name="Content Placeholder 2"/>
          <p:cNvSpPr>
            <a:spLocks noGrp="1"/>
          </p:cNvSpPr>
          <p:nvPr>
            <p:ph idx="1"/>
          </p:nvPr>
        </p:nvSpPr>
        <p:spPr>
          <a:xfrm>
            <a:off x="13256273" y="6122045"/>
            <a:ext cx="15785723" cy="30216475"/>
          </a:xfrm>
        </p:spPr>
        <p:txBody>
          <a:bodyPr/>
          <a:lstStyle>
            <a:lvl1pPr>
              <a:defRPr sz="10810"/>
            </a:lvl1pPr>
            <a:lvl2pPr>
              <a:defRPr sz="9459"/>
            </a:lvl2pPr>
            <a:lvl3pPr>
              <a:defRPr sz="8108"/>
            </a:lvl3pPr>
            <a:lvl4pPr>
              <a:defRPr sz="6756"/>
            </a:lvl4pPr>
            <a:lvl5pPr>
              <a:defRPr sz="6756"/>
            </a:lvl5pPr>
            <a:lvl6pPr>
              <a:defRPr sz="6756"/>
            </a:lvl6pPr>
            <a:lvl7pPr>
              <a:defRPr sz="6756"/>
            </a:lvl7pPr>
            <a:lvl8pPr>
              <a:defRPr sz="6756"/>
            </a:lvl8pPr>
            <a:lvl9pPr>
              <a:defRPr sz="67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6" name="Text Placeholder 3"/>
          <p:cNvSpPr>
            <a:spLocks noGrp="1"/>
          </p:cNvSpPr>
          <p:nvPr>
            <p:ph type="body" sz="half" idx="2"/>
          </p:nvPr>
        </p:nvSpPr>
        <p:spPr>
          <a:xfrm>
            <a:off x="2147801" y="12755879"/>
            <a:ext cx="10056903" cy="23631846"/>
          </a:xfrm>
        </p:spPr>
        <p:txBody>
          <a:bodyPr/>
          <a:lstStyle>
            <a:lvl1pPr marL="0" indent="0">
              <a:buNone/>
              <a:defRPr sz="5405"/>
            </a:lvl1pPr>
            <a:lvl2pPr marL="1544556" indent="0">
              <a:buNone/>
              <a:defRPr sz="4730"/>
            </a:lvl2pPr>
            <a:lvl3pPr marL="3089112" indent="0">
              <a:buNone/>
              <a:defRPr sz="4054"/>
            </a:lvl3pPr>
            <a:lvl4pPr marL="4633669" indent="0">
              <a:buNone/>
              <a:defRPr sz="3378"/>
            </a:lvl4pPr>
            <a:lvl5pPr marL="6178225" indent="0">
              <a:buNone/>
              <a:defRPr sz="3378"/>
            </a:lvl5pPr>
            <a:lvl6pPr marL="7722781" indent="0">
              <a:buNone/>
              <a:defRPr sz="3378"/>
            </a:lvl6pPr>
            <a:lvl7pPr marL="9267337" indent="0">
              <a:buNone/>
              <a:defRPr sz="3378"/>
            </a:lvl7pPr>
            <a:lvl8pPr marL="10811893" indent="0">
              <a:buNone/>
              <a:defRPr sz="3378"/>
            </a:lvl8pPr>
            <a:lvl9pPr marL="12356449" indent="0">
              <a:buNone/>
              <a:defRPr sz="3378"/>
            </a:lvl9pPr>
          </a:lstStyle>
          <a:p>
            <a:pPr lvl="0"/>
            <a:r>
              <a:rPr lang="en-US"/>
              <a:t>Click to edit Master text styles</a:t>
            </a:r>
          </a:p>
        </p:txBody>
      </p:sp>
      <p:sp>
        <p:nvSpPr>
          <p:cNvPr id="1048667" name="Date Placeholder 4"/>
          <p:cNvSpPr>
            <a:spLocks noGrp="1"/>
          </p:cNvSpPr>
          <p:nvPr>
            <p:ph type="dt" sz="half" idx="10"/>
          </p:nvPr>
        </p:nvSpPr>
        <p:spPr/>
        <p:txBody>
          <a:bodyPr/>
          <a:lstStyle/>
          <a:p>
            <a:fld id="{A9C4C007-BA8A-4949-AAF9-B66F0FE18B2C}" type="datetimeFigureOut">
              <a:rPr lang="en-GB" smtClean="0"/>
              <a:t>14/03/2025</a:t>
            </a:fld>
            <a:endParaRPr lang="en-GB"/>
          </a:p>
        </p:txBody>
      </p:sp>
      <p:sp>
        <p:nvSpPr>
          <p:cNvPr id="1048668" name="Footer Placeholder 5"/>
          <p:cNvSpPr>
            <a:spLocks noGrp="1"/>
          </p:cNvSpPr>
          <p:nvPr>
            <p:ph type="ftr" sz="quarter" idx="11"/>
          </p:nvPr>
        </p:nvSpPr>
        <p:spPr/>
        <p:txBody>
          <a:bodyPr/>
          <a:lstStyle/>
          <a:p>
            <a:endParaRPr lang="en-GB"/>
          </a:p>
        </p:txBody>
      </p:sp>
      <p:sp>
        <p:nvSpPr>
          <p:cNvPr id="1048669" name="Slide Number Placeholder 6"/>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1" name="Title 1"/>
          <p:cNvSpPr>
            <a:spLocks noGrp="1"/>
          </p:cNvSpPr>
          <p:nvPr>
            <p:ph type="title"/>
          </p:nvPr>
        </p:nvSpPr>
        <p:spPr>
          <a:xfrm>
            <a:off x="2147801" y="2834640"/>
            <a:ext cx="10056903" cy="9921240"/>
          </a:xfrm>
        </p:spPr>
        <p:txBody>
          <a:bodyPr anchor="b"/>
          <a:lstStyle>
            <a:lvl1pPr>
              <a:defRPr sz="10810"/>
            </a:lvl1pPr>
          </a:lstStyle>
          <a:p>
            <a:r>
              <a:rPr lang="en-US"/>
              <a:t>Click to edit Master title style</a:t>
            </a:r>
            <a:endParaRPr lang="en-US" dirty="0"/>
          </a:p>
        </p:txBody>
      </p:sp>
      <p:sp>
        <p:nvSpPr>
          <p:cNvPr id="1048632" name="Picture Placeholder 2"/>
          <p:cNvSpPr>
            <a:spLocks noGrp="1" noChangeAspect="1"/>
          </p:cNvSpPr>
          <p:nvPr>
            <p:ph type="pic" idx="1"/>
          </p:nvPr>
        </p:nvSpPr>
        <p:spPr>
          <a:xfrm>
            <a:off x="13256273" y="6122045"/>
            <a:ext cx="15785723" cy="30216475"/>
          </a:xfrm>
        </p:spPr>
        <p:txBody>
          <a:bodyPr anchor="t"/>
          <a:lstStyle>
            <a:lvl1pPr marL="0" indent="0">
              <a:buNone/>
              <a:defRPr sz="10810"/>
            </a:lvl1pPr>
            <a:lvl2pPr marL="1544556" indent="0">
              <a:buNone/>
              <a:defRPr sz="9459"/>
            </a:lvl2pPr>
            <a:lvl3pPr marL="3089112" indent="0">
              <a:buNone/>
              <a:defRPr sz="8108"/>
            </a:lvl3pPr>
            <a:lvl4pPr marL="4633669" indent="0">
              <a:buNone/>
              <a:defRPr sz="6756"/>
            </a:lvl4pPr>
            <a:lvl5pPr marL="6178225" indent="0">
              <a:buNone/>
              <a:defRPr sz="6756"/>
            </a:lvl5pPr>
            <a:lvl6pPr marL="7722781" indent="0">
              <a:buNone/>
              <a:defRPr sz="6756"/>
            </a:lvl6pPr>
            <a:lvl7pPr marL="9267337" indent="0">
              <a:buNone/>
              <a:defRPr sz="6756"/>
            </a:lvl7pPr>
            <a:lvl8pPr marL="10811893" indent="0">
              <a:buNone/>
              <a:defRPr sz="6756"/>
            </a:lvl8pPr>
            <a:lvl9pPr marL="12356449" indent="0">
              <a:buNone/>
              <a:defRPr sz="6756"/>
            </a:lvl9pPr>
          </a:lstStyle>
          <a:p>
            <a:r>
              <a:rPr lang="en-US"/>
              <a:t>Click icon to add picture</a:t>
            </a:r>
            <a:endParaRPr lang="en-US" dirty="0"/>
          </a:p>
        </p:txBody>
      </p:sp>
      <p:sp>
        <p:nvSpPr>
          <p:cNvPr id="1048633" name="Text Placeholder 3"/>
          <p:cNvSpPr>
            <a:spLocks noGrp="1"/>
          </p:cNvSpPr>
          <p:nvPr>
            <p:ph type="body" sz="half" idx="2"/>
          </p:nvPr>
        </p:nvSpPr>
        <p:spPr>
          <a:xfrm>
            <a:off x="2147801" y="12755879"/>
            <a:ext cx="10056903" cy="23631846"/>
          </a:xfrm>
        </p:spPr>
        <p:txBody>
          <a:bodyPr/>
          <a:lstStyle>
            <a:lvl1pPr marL="0" indent="0">
              <a:buNone/>
              <a:defRPr sz="5405"/>
            </a:lvl1pPr>
            <a:lvl2pPr marL="1544556" indent="0">
              <a:buNone/>
              <a:defRPr sz="4730"/>
            </a:lvl2pPr>
            <a:lvl3pPr marL="3089112" indent="0">
              <a:buNone/>
              <a:defRPr sz="4054"/>
            </a:lvl3pPr>
            <a:lvl4pPr marL="4633669" indent="0">
              <a:buNone/>
              <a:defRPr sz="3378"/>
            </a:lvl4pPr>
            <a:lvl5pPr marL="6178225" indent="0">
              <a:buNone/>
              <a:defRPr sz="3378"/>
            </a:lvl5pPr>
            <a:lvl6pPr marL="7722781" indent="0">
              <a:buNone/>
              <a:defRPr sz="3378"/>
            </a:lvl6pPr>
            <a:lvl7pPr marL="9267337" indent="0">
              <a:buNone/>
              <a:defRPr sz="3378"/>
            </a:lvl7pPr>
            <a:lvl8pPr marL="10811893" indent="0">
              <a:buNone/>
              <a:defRPr sz="3378"/>
            </a:lvl8pPr>
            <a:lvl9pPr marL="12356449" indent="0">
              <a:buNone/>
              <a:defRPr sz="3378"/>
            </a:lvl9pPr>
          </a:lstStyle>
          <a:p>
            <a:pPr lvl="0"/>
            <a:r>
              <a:rPr lang="en-US"/>
              <a:t>Click to edit Master text styles</a:t>
            </a:r>
          </a:p>
        </p:txBody>
      </p:sp>
      <p:sp>
        <p:nvSpPr>
          <p:cNvPr id="1048634" name="Date Placeholder 4"/>
          <p:cNvSpPr>
            <a:spLocks noGrp="1"/>
          </p:cNvSpPr>
          <p:nvPr>
            <p:ph type="dt" sz="half" idx="10"/>
          </p:nvPr>
        </p:nvSpPr>
        <p:spPr/>
        <p:txBody>
          <a:bodyPr/>
          <a:lstStyle/>
          <a:p>
            <a:fld id="{A9C4C007-BA8A-4949-AAF9-B66F0FE18B2C}" type="datetimeFigureOut">
              <a:rPr lang="en-GB" smtClean="0"/>
              <a:t>14/03/2025</a:t>
            </a:fld>
            <a:endParaRPr lang="en-GB"/>
          </a:p>
        </p:txBody>
      </p:sp>
      <p:sp>
        <p:nvSpPr>
          <p:cNvPr id="1048635" name="Footer Placeholder 5"/>
          <p:cNvSpPr>
            <a:spLocks noGrp="1"/>
          </p:cNvSpPr>
          <p:nvPr>
            <p:ph type="ftr" sz="quarter" idx="11"/>
          </p:nvPr>
        </p:nvSpPr>
        <p:spPr/>
        <p:txBody>
          <a:bodyPr/>
          <a:lstStyle/>
          <a:p>
            <a:endParaRPr lang="en-GB"/>
          </a:p>
        </p:txBody>
      </p:sp>
      <p:sp>
        <p:nvSpPr>
          <p:cNvPr id="1048636" name="Slide Number Placeholder 6"/>
          <p:cNvSpPr>
            <a:spLocks noGrp="1"/>
          </p:cNvSpPr>
          <p:nvPr>
            <p:ph type="sldNum" sz="quarter" idx="12"/>
          </p:nvPr>
        </p:nvSpPr>
        <p:spPr/>
        <p:txBody>
          <a:bodyPr/>
          <a:lstStyle/>
          <a:p>
            <a:fld id="{EE454649-8687-44DE-A710-5F73BCEDCB9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2143740" y="2263785"/>
            <a:ext cx="26894195" cy="82184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577" name="Text Placeholder 2"/>
          <p:cNvSpPr>
            <a:spLocks noGrp="1"/>
          </p:cNvSpPr>
          <p:nvPr>
            <p:ph type="body" idx="1"/>
          </p:nvPr>
        </p:nvSpPr>
        <p:spPr>
          <a:xfrm>
            <a:off x="2143740" y="11318876"/>
            <a:ext cx="26894195" cy="269782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2143740" y="39409381"/>
            <a:ext cx="7015877" cy="2263775"/>
          </a:xfrm>
          <a:prstGeom prst="rect">
            <a:avLst/>
          </a:prstGeom>
        </p:spPr>
        <p:txBody>
          <a:bodyPr vert="horz" lIns="91440" tIns="45720" rIns="91440" bIns="45720" rtlCol="0" anchor="ctr"/>
          <a:lstStyle>
            <a:lvl1pPr algn="l">
              <a:defRPr sz="4054">
                <a:solidFill>
                  <a:schemeClr val="tx1">
                    <a:tint val="75000"/>
                  </a:schemeClr>
                </a:solidFill>
              </a:defRPr>
            </a:lvl1pPr>
          </a:lstStyle>
          <a:p>
            <a:fld id="{A9C4C007-BA8A-4949-AAF9-B66F0FE18B2C}" type="datetimeFigureOut">
              <a:rPr lang="en-GB" smtClean="0"/>
              <a:t>14/03/2025</a:t>
            </a:fld>
            <a:endParaRPr lang="en-GB"/>
          </a:p>
        </p:txBody>
      </p:sp>
      <p:sp>
        <p:nvSpPr>
          <p:cNvPr id="1048579" name="Footer Placeholder 4"/>
          <p:cNvSpPr>
            <a:spLocks noGrp="1"/>
          </p:cNvSpPr>
          <p:nvPr>
            <p:ph type="ftr" sz="quarter" idx="3"/>
          </p:nvPr>
        </p:nvSpPr>
        <p:spPr>
          <a:xfrm>
            <a:off x="10328930" y="39409381"/>
            <a:ext cx="10523815" cy="2263775"/>
          </a:xfrm>
          <a:prstGeom prst="rect">
            <a:avLst/>
          </a:prstGeom>
        </p:spPr>
        <p:txBody>
          <a:bodyPr vert="horz" lIns="91440" tIns="45720" rIns="91440" bIns="45720" rtlCol="0" anchor="ctr"/>
          <a:lstStyle>
            <a:lvl1pPr algn="ctr">
              <a:defRPr sz="4054">
                <a:solidFill>
                  <a:schemeClr val="tx1">
                    <a:tint val="75000"/>
                  </a:schemeClr>
                </a:solidFill>
              </a:defRPr>
            </a:lvl1pPr>
          </a:lstStyle>
          <a:p>
            <a:endParaRPr lang="en-GB"/>
          </a:p>
        </p:txBody>
      </p:sp>
      <p:sp>
        <p:nvSpPr>
          <p:cNvPr id="1048580" name="Slide Number Placeholder 5"/>
          <p:cNvSpPr>
            <a:spLocks noGrp="1"/>
          </p:cNvSpPr>
          <p:nvPr>
            <p:ph type="sldNum" sz="quarter" idx="4"/>
          </p:nvPr>
        </p:nvSpPr>
        <p:spPr>
          <a:xfrm>
            <a:off x="22022058" y="39409381"/>
            <a:ext cx="7015877" cy="2263775"/>
          </a:xfrm>
          <a:prstGeom prst="rect">
            <a:avLst/>
          </a:prstGeom>
        </p:spPr>
        <p:txBody>
          <a:bodyPr vert="horz" lIns="91440" tIns="45720" rIns="91440" bIns="45720" rtlCol="0" anchor="ctr"/>
          <a:lstStyle>
            <a:lvl1pPr algn="r">
              <a:defRPr sz="4054">
                <a:solidFill>
                  <a:schemeClr val="tx1">
                    <a:tint val="75000"/>
                  </a:schemeClr>
                </a:solidFill>
              </a:defRPr>
            </a:lvl1pPr>
          </a:lstStyle>
          <a:p>
            <a:fld id="{EE454649-8687-44DE-A710-5F73BCEDCB9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089112" rtl="0" eaLnBrk="1" latinLnBrk="0" hangingPunct="1">
        <a:lnSpc>
          <a:spcPct val="90000"/>
        </a:lnSpc>
        <a:spcBef>
          <a:spcPct val="0"/>
        </a:spcBef>
        <a:buNone/>
        <a:defRPr sz="14864" kern="1200">
          <a:solidFill>
            <a:schemeClr val="tx1"/>
          </a:solidFill>
          <a:latin typeface="+mj-lt"/>
          <a:ea typeface="+mj-ea"/>
          <a:cs typeface="+mj-cs"/>
        </a:defRPr>
      </a:lvl1pPr>
    </p:titleStyle>
    <p:bodyStyle>
      <a:lvl1pPr marL="772279" indent="-772279" algn="l" defTabSz="3089112" rtl="0" eaLnBrk="1" latinLnBrk="0" hangingPunct="1">
        <a:lnSpc>
          <a:spcPct val="90000"/>
        </a:lnSpc>
        <a:spcBef>
          <a:spcPts val="3378"/>
        </a:spcBef>
        <a:buFont typeface="Arial" panose="020B0604020202020204" pitchFamily="34" charset="0"/>
        <a:buChar char="•"/>
        <a:defRPr sz="9459" kern="1200">
          <a:solidFill>
            <a:schemeClr val="tx1"/>
          </a:solidFill>
          <a:latin typeface="+mn-lt"/>
          <a:ea typeface="+mn-ea"/>
          <a:cs typeface="+mn-cs"/>
        </a:defRPr>
      </a:lvl1pPr>
      <a:lvl2pPr marL="2316835" indent="-772279" algn="l" defTabSz="3089112" rtl="0" eaLnBrk="1" latinLnBrk="0" hangingPunct="1">
        <a:lnSpc>
          <a:spcPct val="90000"/>
        </a:lnSpc>
        <a:spcBef>
          <a:spcPts val="1689"/>
        </a:spcBef>
        <a:buFont typeface="Arial" panose="020B0604020202020204" pitchFamily="34" charset="0"/>
        <a:buChar char="•"/>
        <a:defRPr sz="8108" kern="1200">
          <a:solidFill>
            <a:schemeClr val="tx1"/>
          </a:solidFill>
          <a:latin typeface="+mn-lt"/>
          <a:ea typeface="+mn-ea"/>
          <a:cs typeface="+mn-cs"/>
        </a:defRPr>
      </a:lvl2pPr>
      <a:lvl3pPr marL="3861391" indent="-772279" algn="l" defTabSz="3089112" rtl="0" eaLnBrk="1" latinLnBrk="0" hangingPunct="1">
        <a:lnSpc>
          <a:spcPct val="90000"/>
        </a:lnSpc>
        <a:spcBef>
          <a:spcPts val="1689"/>
        </a:spcBef>
        <a:buFont typeface="Arial" panose="020B0604020202020204" pitchFamily="34" charset="0"/>
        <a:buChar char="•"/>
        <a:defRPr sz="6756" kern="1200">
          <a:solidFill>
            <a:schemeClr val="tx1"/>
          </a:solidFill>
          <a:latin typeface="+mn-lt"/>
          <a:ea typeface="+mn-ea"/>
          <a:cs typeface="+mn-cs"/>
        </a:defRPr>
      </a:lvl3pPr>
      <a:lvl4pPr marL="5405947" indent="-772279" algn="l" defTabSz="3089112" rtl="0" eaLnBrk="1" latinLnBrk="0" hangingPunct="1">
        <a:lnSpc>
          <a:spcPct val="90000"/>
        </a:lnSpc>
        <a:spcBef>
          <a:spcPts val="1689"/>
        </a:spcBef>
        <a:buFont typeface="Arial" panose="020B0604020202020204" pitchFamily="34" charset="0"/>
        <a:buChar char="•"/>
        <a:defRPr sz="6081" kern="1200">
          <a:solidFill>
            <a:schemeClr val="tx1"/>
          </a:solidFill>
          <a:latin typeface="+mn-lt"/>
          <a:ea typeface="+mn-ea"/>
          <a:cs typeface="+mn-cs"/>
        </a:defRPr>
      </a:lvl4pPr>
      <a:lvl5pPr marL="6950503" indent="-772279" algn="l" defTabSz="3089112" rtl="0" eaLnBrk="1" latinLnBrk="0" hangingPunct="1">
        <a:lnSpc>
          <a:spcPct val="90000"/>
        </a:lnSpc>
        <a:spcBef>
          <a:spcPts val="1689"/>
        </a:spcBef>
        <a:buFont typeface="Arial" panose="020B0604020202020204" pitchFamily="34" charset="0"/>
        <a:buChar char="•"/>
        <a:defRPr sz="6081" kern="1200">
          <a:solidFill>
            <a:schemeClr val="tx1"/>
          </a:solidFill>
          <a:latin typeface="+mn-lt"/>
          <a:ea typeface="+mn-ea"/>
          <a:cs typeface="+mn-cs"/>
        </a:defRPr>
      </a:lvl5pPr>
      <a:lvl6pPr marL="8495059" indent="-772279" algn="l" defTabSz="3089112" rtl="0" eaLnBrk="1" latinLnBrk="0" hangingPunct="1">
        <a:lnSpc>
          <a:spcPct val="90000"/>
        </a:lnSpc>
        <a:spcBef>
          <a:spcPts val="1689"/>
        </a:spcBef>
        <a:buFont typeface="Arial" panose="020B0604020202020204" pitchFamily="34" charset="0"/>
        <a:buChar char="•"/>
        <a:defRPr sz="6081" kern="1200">
          <a:solidFill>
            <a:schemeClr val="tx1"/>
          </a:solidFill>
          <a:latin typeface="+mn-lt"/>
          <a:ea typeface="+mn-ea"/>
          <a:cs typeface="+mn-cs"/>
        </a:defRPr>
      </a:lvl6pPr>
      <a:lvl7pPr marL="10039616" indent="-772279" algn="l" defTabSz="3089112" rtl="0" eaLnBrk="1" latinLnBrk="0" hangingPunct="1">
        <a:lnSpc>
          <a:spcPct val="90000"/>
        </a:lnSpc>
        <a:spcBef>
          <a:spcPts val="1689"/>
        </a:spcBef>
        <a:buFont typeface="Arial" panose="020B0604020202020204" pitchFamily="34" charset="0"/>
        <a:buChar char="•"/>
        <a:defRPr sz="6081" kern="1200">
          <a:solidFill>
            <a:schemeClr val="tx1"/>
          </a:solidFill>
          <a:latin typeface="+mn-lt"/>
          <a:ea typeface="+mn-ea"/>
          <a:cs typeface="+mn-cs"/>
        </a:defRPr>
      </a:lvl7pPr>
      <a:lvl8pPr marL="11584172" indent="-772279" algn="l" defTabSz="3089112" rtl="0" eaLnBrk="1" latinLnBrk="0" hangingPunct="1">
        <a:lnSpc>
          <a:spcPct val="90000"/>
        </a:lnSpc>
        <a:spcBef>
          <a:spcPts val="1689"/>
        </a:spcBef>
        <a:buFont typeface="Arial" panose="020B0604020202020204" pitchFamily="34" charset="0"/>
        <a:buChar char="•"/>
        <a:defRPr sz="6081" kern="1200">
          <a:solidFill>
            <a:schemeClr val="tx1"/>
          </a:solidFill>
          <a:latin typeface="+mn-lt"/>
          <a:ea typeface="+mn-ea"/>
          <a:cs typeface="+mn-cs"/>
        </a:defRPr>
      </a:lvl8pPr>
      <a:lvl9pPr marL="13128728" indent="-772279" algn="l" defTabSz="3089112" rtl="0" eaLnBrk="1" latinLnBrk="0" hangingPunct="1">
        <a:lnSpc>
          <a:spcPct val="90000"/>
        </a:lnSpc>
        <a:spcBef>
          <a:spcPts val="1689"/>
        </a:spcBef>
        <a:buFont typeface="Arial" panose="020B0604020202020204" pitchFamily="34" charset="0"/>
        <a:buChar char="•"/>
        <a:defRPr sz="6081" kern="1200">
          <a:solidFill>
            <a:schemeClr val="tx1"/>
          </a:solidFill>
          <a:latin typeface="+mn-lt"/>
          <a:ea typeface="+mn-ea"/>
          <a:cs typeface="+mn-cs"/>
        </a:defRPr>
      </a:lvl9pPr>
    </p:bodyStyle>
    <p:otherStyle>
      <a:defPPr>
        <a:defRPr lang="en-US"/>
      </a:defPPr>
      <a:lvl1pPr marL="0" algn="l" defTabSz="3089112" rtl="0" eaLnBrk="1" latinLnBrk="0" hangingPunct="1">
        <a:defRPr sz="6081" kern="1200">
          <a:solidFill>
            <a:schemeClr val="tx1"/>
          </a:solidFill>
          <a:latin typeface="+mn-lt"/>
          <a:ea typeface="+mn-ea"/>
          <a:cs typeface="+mn-cs"/>
        </a:defRPr>
      </a:lvl1pPr>
      <a:lvl2pPr marL="1544556" algn="l" defTabSz="3089112" rtl="0" eaLnBrk="1" latinLnBrk="0" hangingPunct="1">
        <a:defRPr sz="6081" kern="1200">
          <a:solidFill>
            <a:schemeClr val="tx1"/>
          </a:solidFill>
          <a:latin typeface="+mn-lt"/>
          <a:ea typeface="+mn-ea"/>
          <a:cs typeface="+mn-cs"/>
        </a:defRPr>
      </a:lvl2pPr>
      <a:lvl3pPr marL="3089112" algn="l" defTabSz="3089112" rtl="0" eaLnBrk="1" latinLnBrk="0" hangingPunct="1">
        <a:defRPr sz="6081" kern="1200">
          <a:solidFill>
            <a:schemeClr val="tx1"/>
          </a:solidFill>
          <a:latin typeface="+mn-lt"/>
          <a:ea typeface="+mn-ea"/>
          <a:cs typeface="+mn-cs"/>
        </a:defRPr>
      </a:lvl3pPr>
      <a:lvl4pPr marL="4633669" algn="l" defTabSz="3089112" rtl="0" eaLnBrk="1" latinLnBrk="0" hangingPunct="1">
        <a:defRPr sz="6081" kern="1200">
          <a:solidFill>
            <a:schemeClr val="tx1"/>
          </a:solidFill>
          <a:latin typeface="+mn-lt"/>
          <a:ea typeface="+mn-ea"/>
          <a:cs typeface="+mn-cs"/>
        </a:defRPr>
      </a:lvl4pPr>
      <a:lvl5pPr marL="6178225" algn="l" defTabSz="3089112" rtl="0" eaLnBrk="1" latinLnBrk="0" hangingPunct="1">
        <a:defRPr sz="6081" kern="1200">
          <a:solidFill>
            <a:schemeClr val="tx1"/>
          </a:solidFill>
          <a:latin typeface="+mn-lt"/>
          <a:ea typeface="+mn-ea"/>
          <a:cs typeface="+mn-cs"/>
        </a:defRPr>
      </a:lvl5pPr>
      <a:lvl6pPr marL="7722781" algn="l" defTabSz="3089112" rtl="0" eaLnBrk="1" latinLnBrk="0" hangingPunct="1">
        <a:defRPr sz="6081" kern="1200">
          <a:solidFill>
            <a:schemeClr val="tx1"/>
          </a:solidFill>
          <a:latin typeface="+mn-lt"/>
          <a:ea typeface="+mn-ea"/>
          <a:cs typeface="+mn-cs"/>
        </a:defRPr>
      </a:lvl6pPr>
      <a:lvl7pPr marL="9267337" algn="l" defTabSz="3089112" rtl="0" eaLnBrk="1" latinLnBrk="0" hangingPunct="1">
        <a:defRPr sz="6081" kern="1200">
          <a:solidFill>
            <a:schemeClr val="tx1"/>
          </a:solidFill>
          <a:latin typeface="+mn-lt"/>
          <a:ea typeface="+mn-ea"/>
          <a:cs typeface="+mn-cs"/>
        </a:defRPr>
      </a:lvl7pPr>
      <a:lvl8pPr marL="10811893" algn="l" defTabSz="3089112" rtl="0" eaLnBrk="1" latinLnBrk="0" hangingPunct="1">
        <a:defRPr sz="6081" kern="1200">
          <a:solidFill>
            <a:schemeClr val="tx1"/>
          </a:solidFill>
          <a:latin typeface="+mn-lt"/>
          <a:ea typeface="+mn-ea"/>
          <a:cs typeface="+mn-cs"/>
        </a:defRPr>
      </a:lvl8pPr>
      <a:lvl9pPr marL="12356449" algn="l" defTabSz="3089112" rtl="0" eaLnBrk="1" latinLnBrk="0" hangingPunct="1">
        <a:defRPr sz="60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6.jpeg"/><Relationship Id="rId3" Type="http://schemas.openxmlformats.org/officeDocument/2006/relationships/image" Target="../media/image2.jpe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5.jpeg"/><Relationship Id="rId2" Type="http://schemas.openxmlformats.org/officeDocument/2006/relationships/image" Target="../media/image1.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gif"/><Relationship Id="rId19"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hyperlink" Target="https://www.afro.who.int/news/devastating-west-and-central-africa-floods-affect-over-4-million-people-raise-health-risks" TargetMode="External"/><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a:extLst>
              <a:ext uri="{FF2B5EF4-FFF2-40B4-BE49-F238E27FC236}">
                <a16:creationId xmlns:a16="http://schemas.microsoft.com/office/drawing/2014/main" id="{94804AEF-C4B4-3983-F9CD-09D438386CA2}"/>
              </a:ext>
            </a:extLst>
          </p:cNvPr>
          <p:cNvGrpSpPr/>
          <p:nvPr/>
        </p:nvGrpSpPr>
        <p:grpSpPr>
          <a:xfrm>
            <a:off x="17051308" y="23704550"/>
            <a:ext cx="12346240" cy="11200437"/>
            <a:chOff x="2108" y="0"/>
            <a:chExt cx="3835400" cy="4336097"/>
          </a:xfrm>
        </p:grpSpPr>
        <p:grpSp>
          <p:nvGrpSpPr>
            <p:cNvPr id="112" name="Group 111">
              <a:extLst>
                <a:ext uri="{FF2B5EF4-FFF2-40B4-BE49-F238E27FC236}">
                  <a16:creationId xmlns:a16="http://schemas.microsoft.com/office/drawing/2014/main" id="{A95F5F76-9D6C-15C6-60DF-2093501AC45C}"/>
                </a:ext>
              </a:extLst>
            </p:cNvPr>
            <p:cNvGrpSpPr/>
            <p:nvPr/>
          </p:nvGrpSpPr>
          <p:grpSpPr>
            <a:xfrm>
              <a:off x="2108" y="0"/>
              <a:ext cx="3835400" cy="4336097"/>
              <a:chOff x="2422" y="0"/>
              <a:chExt cx="4406900" cy="4738415"/>
            </a:xfrm>
          </p:grpSpPr>
          <p:pic>
            <p:nvPicPr>
              <p:cNvPr id="116" name="Picture 115" descr="Blank Political Map Of Africa Printable - Printable Maps">
                <a:extLst>
                  <a:ext uri="{FF2B5EF4-FFF2-40B4-BE49-F238E27FC236}">
                    <a16:creationId xmlns:a16="http://schemas.microsoft.com/office/drawing/2014/main" id="{C6A872AB-9A9D-0D44-7F83-F806B0D460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0"/>
                <a:ext cx="4224655" cy="4711700"/>
              </a:xfrm>
              <a:prstGeom prst="rect">
                <a:avLst/>
              </a:prstGeom>
              <a:noFill/>
              <a:ln>
                <a:noFill/>
              </a:ln>
            </p:spPr>
          </p:pic>
          <p:sp>
            <p:nvSpPr>
              <p:cNvPr id="117" name="Rectangle 116">
                <a:extLst>
                  <a:ext uri="{FF2B5EF4-FFF2-40B4-BE49-F238E27FC236}">
                    <a16:creationId xmlns:a16="http://schemas.microsoft.com/office/drawing/2014/main" id="{69E2C0E3-64EF-33B4-486E-602866179549}"/>
                  </a:ext>
                </a:extLst>
              </p:cNvPr>
              <p:cNvSpPr/>
              <p:nvPr/>
            </p:nvSpPr>
            <p:spPr>
              <a:xfrm>
                <a:off x="203199" y="1339261"/>
                <a:ext cx="2260386" cy="1022939"/>
              </a:xfrm>
              <a:prstGeom prst="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87181" tIns="43590" rIns="87181" bIns="43590" numCol="1" spcCol="0" rtlCol="0" fromWordArt="0" anchor="ctr" anchorCtr="0" forceAA="0" compatLnSpc="1">
                <a:prstTxWarp prst="textNoShape">
                  <a:avLst/>
                </a:prstTxWarp>
                <a:noAutofit/>
              </a:bodyPr>
              <a:lstStyle/>
              <a:p>
                <a:endParaRPr lang="en-US" sz="6656"/>
              </a:p>
            </p:txBody>
          </p:sp>
          <p:sp>
            <p:nvSpPr>
              <p:cNvPr id="118" name="Rectangle 117">
                <a:extLst>
                  <a:ext uri="{FF2B5EF4-FFF2-40B4-BE49-F238E27FC236}">
                    <a16:creationId xmlns:a16="http://schemas.microsoft.com/office/drawing/2014/main" id="{09D4601D-8FA1-2F9F-8F8A-909744907B5E}"/>
                  </a:ext>
                </a:extLst>
              </p:cNvPr>
              <p:cNvSpPr/>
              <p:nvPr/>
            </p:nvSpPr>
            <p:spPr>
              <a:xfrm>
                <a:off x="114300" y="1179660"/>
                <a:ext cx="4171950" cy="19013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87181" tIns="43590" rIns="87181" bIns="43590" numCol="1" spcCol="0" rtlCol="0" fromWordArt="0" anchor="ctr" anchorCtr="0" forceAA="0" compatLnSpc="1">
                <a:prstTxWarp prst="textNoShape">
                  <a:avLst/>
                </a:prstTxWarp>
                <a:noAutofit/>
              </a:bodyPr>
              <a:lstStyle/>
              <a:p>
                <a:endParaRPr lang="en-US" sz="6656"/>
              </a:p>
            </p:txBody>
          </p:sp>
          <p:sp>
            <p:nvSpPr>
              <p:cNvPr id="119" name="Rectangle 118">
                <a:extLst>
                  <a:ext uri="{FF2B5EF4-FFF2-40B4-BE49-F238E27FC236}">
                    <a16:creationId xmlns:a16="http://schemas.microsoft.com/office/drawing/2014/main" id="{D61EC419-4A48-3347-3046-A03D50A1A5F2}"/>
                  </a:ext>
                </a:extLst>
              </p:cNvPr>
              <p:cNvSpPr/>
              <p:nvPr/>
            </p:nvSpPr>
            <p:spPr>
              <a:xfrm>
                <a:off x="2422" y="268015"/>
                <a:ext cx="4406900" cy="447040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87181" tIns="43590" rIns="87181" bIns="43590" numCol="1" spcCol="0" rtlCol="0" fromWordArt="0" anchor="ctr" anchorCtr="0" forceAA="0" compatLnSpc="1">
                <a:prstTxWarp prst="textNoShape">
                  <a:avLst/>
                </a:prstTxWarp>
                <a:noAutofit/>
              </a:bodyPr>
              <a:lstStyle/>
              <a:p>
                <a:endParaRPr lang="en-US" sz="6656"/>
              </a:p>
            </p:txBody>
          </p:sp>
        </p:grpSp>
        <p:sp>
          <p:nvSpPr>
            <p:cNvPr id="113" name="Text Box 2">
              <a:extLst>
                <a:ext uri="{FF2B5EF4-FFF2-40B4-BE49-F238E27FC236}">
                  <a16:creationId xmlns:a16="http://schemas.microsoft.com/office/drawing/2014/main" id="{1F05D7B6-7BEE-7DE9-B852-187D0C8F2EF5}"/>
                </a:ext>
              </a:extLst>
            </p:cNvPr>
            <p:cNvSpPr txBox="1">
              <a:spLocks noChangeArrowheads="1"/>
            </p:cNvSpPr>
            <p:nvPr/>
          </p:nvSpPr>
          <p:spPr bwMode="auto">
            <a:xfrm>
              <a:off x="1064903" y="1244600"/>
              <a:ext cx="1071140" cy="317499"/>
            </a:xfrm>
            <a:prstGeom prst="rect">
              <a:avLst/>
            </a:prstGeom>
            <a:solidFill>
              <a:schemeClr val="accent6">
                <a:lumMod val="20000"/>
                <a:lumOff val="80000"/>
              </a:schemeClr>
            </a:solidFill>
            <a:ln w="9525">
              <a:solidFill>
                <a:schemeClr val="accent6">
                  <a:lumMod val="50000"/>
                </a:schemeClr>
              </a:solidFill>
              <a:miter lim="800000"/>
              <a:headEnd/>
              <a:tailEnd/>
            </a:ln>
          </p:spPr>
          <p:txBody>
            <a:bodyPr rot="0" vert="horz" wrap="square" lIns="87181" tIns="43590" rIns="87181" bIns="43590" anchor="t" anchorCtr="0">
              <a:noAutofit/>
            </a:bodyPr>
            <a:lstStyle/>
            <a:p>
              <a:pPr>
                <a:lnSpc>
                  <a:spcPct val="107000"/>
                </a:lnSpc>
                <a:spcAft>
                  <a:spcPts val="763"/>
                </a:spcAft>
              </a:pPr>
              <a:r>
                <a:rPr lang="en-US" sz="2385" b="1" kern="100" dirty="0">
                  <a:solidFill>
                    <a:srgbClr val="385623"/>
                  </a:solidFill>
                  <a:latin typeface="Calibri" panose="020F0502020204030204" pitchFamily="34" charset="0"/>
                  <a:ea typeface="Calibri" panose="020F0502020204030204" pitchFamily="34" charset="0"/>
                  <a:cs typeface="Times New Roman" panose="02020603050405020304" pitchFamily="18" charset="0"/>
                </a:rPr>
                <a:t>Domain 1</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 Box 2">
              <a:extLst>
                <a:ext uri="{FF2B5EF4-FFF2-40B4-BE49-F238E27FC236}">
                  <a16:creationId xmlns:a16="http://schemas.microsoft.com/office/drawing/2014/main" id="{41F50759-E28F-A88F-42AE-A9C3E08CCEFD}"/>
                </a:ext>
              </a:extLst>
            </p:cNvPr>
            <p:cNvSpPr txBox="1">
              <a:spLocks noChangeArrowheads="1"/>
            </p:cNvSpPr>
            <p:nvPr/>
          </p:nvSpPr>
          <p:spPr bwMode="auto">
            <a:xfrm>
              <a:off x="2705100" y="1098550"/>
              <a:ext cx="1024890" cy="317500"/>
            </a:xfrm>
            <a:prstGeom prst="rect">
              <a:avLst/>
            </a:prstGeom>
            <a:solidFill>
              <a:schemeClr val="accent2">
                <a:lumMod val="20000"/>
                <a:lumOff val="80000"/>
              </a:schemeClr>
            </a:solidFill>
            <a:ln w="9525">
              <a:solidFill>
                <a:srgbClr val="FF0000"/>
              </a:solidFill>
              <a:miter lim="800000"/>
              <a:headEnd/>
              <a:tailEnd/>
            </a:ln>
          </p:spPr>
          <p:txBody>
            <a:bodyPr rot="0" vert="horz" wrap="square" lIns="87181" tIns="43590" rIns="87181" bIns="43590" anchor="t" anchorCtr="0">
              <a:noAutofit/>
            </a:bodyPr>
            <a:lstStyle/>
            <a:p>
              <a:pPr>
                <a:lnSpc>
                  <a:spcPct val="107000"/>
                </a:lnSpc>
                <a:spcAft>
                  <a:spcPts val="763"/>
                </a:spcAft>
              </a:pPr>
              <a:r>
                <a:rPr lang="en-US" sz="2385"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Domain 2</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 Box 2">
              <a:extLst>
                <a:ext uri="{FF2B5EF4-FFF2-40B4-BE49-F238E27FC236}">
                  <a16:creationId xmlns:a16="http://schemas.microsoft.com/office/drawing/2014/main" id="{4BCC7C4F-8A5A-DB89-6475-B6B7354F50EF}"/>
                </a:ext>
              </a:extLst>
            </p:cNvPr>
            <p:cNvSpPr txBox="1">
              <a:spLocks noChangeArrowheads="1"/>
            </p:cNvSpPr>
            <p:nvPr/>
          </p:nvSpPr>
          <p:spPr bwMode="auto">
            <a:xfrm>
              <a:off x="2705100" y="139670"/>
              <a:ext cx="1132408" cy="317500"/>
            </a:xfrm>
            <a:prstGeom prst="rect">
              <a:avLst/>
            </a:prstGeom>
            <a:solidFill>
              <a:schemeClr val="accent1">
                <a:lumMod val="20000"/>
                <a:lumOff val="80000"/>
              </a:schemeClr>
            </a:solidFill>
            <a:ln w="9525">
              <a:solidFill>
                <a:schemeClr val="accent1">
                  <a:lumMod val="50000"/>
                </a:schemeClr>
              </a:solidFill>
              <a:miter lim="800000"/>
              <a:headEnd/>
              <a:tailEnd/>
            </a:ln>
          </p:spPr>
          <p:txBody>
            <a:bodyPr rot="0" vert="horz" wrap="square" lIns="87181" tIns="43590" rIns="87181" bIns="43590" anchor="t" anchorCtr="0">
              <a:noAutofit/>
            </a:bodyPr>
            <a:lstStyle/>
            <a:p>
              <a:pPr>
                <a:lnSpc>
                  <a:spcPct val="107000"/>
                </a:lnSpc>
                <a:spcAft>
                  <a:spcPts val="763"/>
                </a:spcAft>
              </a:pPr>
              <a:r>
                <a:rPr lang="en-US" sz="2385" b="1" kern="100" dirty="0">
                  <a:solidFill>
                    <a:srgbClr val="1F3864"/>
                  </a:solidFill>
                  <a:latin typeface="Calibri" panose="020F0502020204030204" pitchFamily="34" charset="0"/>
                  <a:ea typeface="Calibri" panose="020F0502020204030204" pitchFamily="34" charset="0"/>
                  <a:cs typeface="Times New Roman" panose="02020603050405020304" pitchFamily="18" charset="0"/>
                </a:rPr>
                <a:t>Domain 3</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1048587" name="Title 1"/>
          <p:cNvSpPr>
            <a:spLocks noGrp="1"/>
          </p:cNvSpPr>
          <p:nvPr>
            <p:ph type="title"/>
          </p:nvPr>
        </p:nvSpPr>
        <p:spPr>
          <a:xfrm>
            <a:off x="298198" y="594899"/>
            <a:ext cx="30517646" cy="1231198"/>
          </a:xfrm>
        </p:spPr>
        <p:txBody>
          <a:bodyPr anchor="t">
            <a:normAutofit fontScale="90000"/>
          </a:bodyPr>
          <a:lstStyle/>
          <a:p>
            <a:pPr algn="ctr"/>
            <a:r>
              <a:rPr lang="en-US" sz="6000"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Advancing Nowcasting with Deep Learning Techniques in West Africa (</a:t>
            </a:r>
            <a:r>
              <a:rPr lang="en-US" sz="6000" b="1" kern="100" dirty="0" err="1">
                <a:solidFill>
                  <a:srgbClr val="385623"/>
                </a:solidFill>
                <a:latin typeface="Arial Black" panose="020B0A04020102020204" pitchFamily="34" charset="0"/>
                <a:ea typeface="Calibri" panose="020F0502020204030204" pitchFamily="34" charset="0"/>
                <a:cs typeface="Times New Roman" panose="02020603050405020304" pitchFamily="18" charset="0"/>
              </a:rPr>
              <a:t>ANDeL</a:t>
            </a:r>
            <a:r>
              <a:rPr lang="en-US" sz="6000"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a:t>
            </a:r>
            <a:br>
              <a:rPr lang="en-GB" sz="4577" dirty="0">
                <a:latin typeface="LiberationSerif"/>
              </a:rPr>
            </a:br>
            <a:r>
              <a:rPr lang="en-GB" sz="5149" dirty="0">
                <a:solidFill>
                  <a:schemeClr val="bg1"/>
                </a:solidFill>
                <a:latin typeface="LiberationSerif"/>
              </a:rPr>
              <a:t>Department of Meteorology and Climate Science, COS, KNUST</a:t>
            </a:r>
            <a:endParaRPr lang="en-GH" sz="5149" dirty="0">
              <a:solidFill>
                <a:schemeClr val="bg1"/>
              </a:solidFill>
            </a:endParaRPr>
          </a:p>
        </p:txBody>
      </p:sp>
      <p:sp>
        <p:nvSpPr>
          <p:cNvPr id="1048608" name="Rectangle 5"/>
          <p:cNvSpPr/>
          <p:nvPr/>
        </p:nvSpPr>
        <p:spPr>
          <a:xfrm>
            <a:off x="145798" y="42596729"/>
            <a:ext cx="30940198" cy="539375"/>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56"/>
          </a:p>
        </p:txBody>
      </p:sp>
      <p:sp>
        <p:nvSpPr>
          <p:cNvPr id="2" name="TextBox 1"/>
          <p:cNvSpPr txBox="1"/>
          <p:nvPr/>
        </p:nvSpPr>
        <p:spPr>
          <a:xfrm>
            <a:off x="10497853" y="34711907"/>
            <a:ext cx="6400149" cy="415050"/>
          </a:xfrm>
          <a:prstGeom prst="rect">
            <a:avLst/>
          </a:prstGeom>
          <a:noFill/>
        </p:spPr>
        <p:txBody>
          <a:bodyPr wrap="square" rtlCol="0">
            <a:spAutoFit/>
          </a:bodyPr>
          <a:lstStyle/>
          <a:p>
            <a:r>
              <a:rPr lang="en-US" sz="2097" dirty="0">
                <a:solidFill>
                  <a:schemeClr val="bg1"/>
                </a:solidFill>
              </a:rPr>
              <a:t>Fig. 4:  15-day dry spells across Africa</a:t>
            </a:r>
          </a:p>
        </p:txBody>
      </p:sp>
      <p:sp>
        <p:nvSpPr>
          <p:cNvPr id="51" name="TextBox 50"/>
          <p:cNvSpPr txBox="1"/>
          <p:nvPr/>
        </p:nvSpPr>
        <p:spPr>
          <a:xfrm>
            <a:off x="16669339" y="34683131"/>
            <a:ext cx="6400149" cy="415050"/>
          </a:xfrm>
          <a:prstGeom prst="rect">
            <a:avLst/>
          </a:prstGeom>
          <a:noFill/>
        </p:spPr>
        <p:txBody>
          <a:bodyPr wrap="square" rtlCol="0">
            <a:spAutoFit/>
          </a:bodyPr>
          <a:lstStyle/>
          <a:p>
            <a:r>
              <a:rPr lang="en-US" sz="2097" dirty="0">
                <a:solidFill>
                  <a:schemeClr val="bg1"/>
                </a:solidFill>
              </a:rPr>
              <a:t>Fig. 5:  20-day dry spells across Africa</a:t>
            </a:r>
          </a:p>
        </p:txBody>
      </p:sp>
      <p:sp>
        <p:nvSpPr>
          <p:cNvPr id="4" name="Rectangle 3"/>
          <p:cNvSpPr/>
          <p:nvPr/>
        </p:nvSpPr>
        <p:spPr>
          <a:xfrm>
            <a:off x="9783282" y="39939144"/>
            <a:ext cx="6463184" cy="792288"/>
          </a:xfrm>
          <a:prstGeom prst="rect">
            <a:avLst/>
          </a:prstGeom>
        </p:spPr>
        <p:txBody>
          <a:bodyPr wrap="square">
            <a:spAutoFit/>
          </a:bodyPr>
          <a:lstStyle/>
          <a:p>
            <a:r>
              <a:rPr lang="en-US" sz="2288" dirty="0">
                <a:solidFill>
                  <a:schemeClr val="bg1"/>
                </a:solidFill>
              </a:rPr>
              <a:t>Fig.6:  Dry spell frequency across the various</a:t>
            </a:r>
          </a:p>
          <a:p>
            <a:r>
              <a:rPr lang="en-US" sz="2288" dirty="0">
                <a:solidFill>
                  <a:schemeClr val="bg1"/>
                </a:solidFill>
              </a:rPr>
              <a:t>            parts of Africa</a:t>
            </a:r>
          </a:p>
        </p:txBody>
      </p:sp>
      <p:sp>
        <p:nvSpPr>
          <p:cNvPr id="61" name="Rectangle 60"/>
          <p:cNvSpPr/>
          <p:nvPr/>
        </p:nvSpPr>
        <p:spPr>
          <a:xfrm>
            <a:off x="16047543" y="39930066"/>
            <a:ext cx="6463184" cy="792288"/>
          </a:xfrm>
          <a:prstGeom prst="rect">
            <a:avLst/>
          </a:prstGeom>
        </p:spPr>
        <p:txBody>
          <a:bodyPr wrap="square">
            <a:spAutoFit/>
          </a:bodyPr>
          <a:lstStyle/>
          <a:p>
            <a:r>
              <a:rPr lang="en-US" sz="2288" dirty="0">
                <a:solidFill>
                  <a:schemeClr val="bg1"/>
                </a:solidFill>
              </a:rPr>
              <a:t>Fig. 7:  Yearly variations of different dry spells </a:t>
            </a:r>
          </a:p>
          <a:p>
            <a:r>
              <a:rPr lang="en-US" sz="2288" dirty="0">
                <a:solidFill>
                  <a:schemeClr val="bg1"/>
                </a:solidFill>
              </a:rPr>
              <a:t>             lengths across  Africa</a:t>
            </a:r>
          </a:p>
        </p:txBody>
      </p:sp>
      <p:sp>
        <p:nvSpPr>
          <p:cNvPr id="17" name="TextBox 16">
            <a:extLst>
              <a:ext uri="{FF2B5EF4-FFF2-40B4-BE49-F238E27FC236}">
                <a16:creationId xmlns:a16="http://schemas.microsoft.com/office/drawing/2014/main" id="{21DB4DD4-65EE-4369-AE8A-E16F1CB53989}"/>
              </a:ext>
            </a:extLst>
          </p:cNvPr>
          <p:cNvSpPr txBox="1"/>
          <p:nvPr/>
        </p:nvSpPr>
        <p:spPr>
          <a:xfrm>
            <a:off x="3519550" y="1384755"/>
            <a:ext cx="22540850" cy="3696525"/>
          </a:xfrm>
          <a:prstGeom prst="rect">
            <a:avLst/>
          </a:prstGeom>
          <a:noFill/>
        </p:spPr>
        <p:txBody>
          <a:bodyPr wrap="square" rtlCol="0">
            <a:spAutoFit/>
          </a:bodyPr>
          <a:lstStyle/>
          <a:p>
            <a:pPr algn="ctr">
              <a:lnSpc>
                <a:spcPct val="107000"/>
              </a:lnSpc>
            </a:pPr>
            <a:r>
              <a:rPr lang="en-US" sz="2385" b="1" kern="100" dirty="0">
                <a:latin typeface="Arial" panose="020B0604020202020204" pitchFamily="34" charset="0"/>
                <a:ea typeface="Calibri" panose="020F0502020204030204" pitchFamily="34" charset="0"/>
                <a:cs typeface="Arial" panose="020B0604020202020204" pitchFamily="34" charset="0"/>
              </a:rPr>
              <a:t>Aryee, J. N. A.</a:t>
            </a:r>
            <a:r>
              <a:rPr lang="en-US" sz="2385" b="1" kern="100" baseline="30000" dirty="0">
                <a:latin typeface="Arial" panose="020B0604020202020204" pitchFamily="34" charset="0"/>
                <a:ea typeface="Calibri" panose="020F0502020204030204" pitchFamily="34" charset="0"/>
                <a:cs typeface="Arial" panose="020B0604020202020204" pitchFamily="34" charset="0"/>
              </a:rPr>
              <a:t>1</a:t>
            </a:r>
            <a:r>
              <a:rPr lang="en-US" sz="2385" kern="100" dirty="0">
                <a:latin typeface="Arial" panose="020B0604020202020204" pitchFamily="34" charset="0"/>
                <a:ea typeface="Calibri" panose="020F0502020204030204" pitchFamily="34" charset="0"/>
                <a:cs typeface="Arial" panose="020B0604020202020204" pitchFamily="34" charset="0"/>
              </a:rPr>
              <a:t>,</a:t>
            </a:r>
            <a:r>
              <a:rPr lang="en-US" sz="2385" b="1" kern="100" dirty="0">
                <a:latin typeface="Arial" panose="020B0604020202020204" pitchFamily="34" charset="0"/>
                <a:ea typeface="Calibri" panose="020F0502020204030204" pitchFamily="34" charset="0"/>
                <a:cs typeface="Arial" panose="020B0604020202020204" pitchFamily="34" charset="0"/>
              </a:rPr>
              <a:t> </a:t>
            </a:r>
            <a:r>
              <a:rPr lang="en-US" sz="2385" b="1" kern="100" dirty="0" err="1">
                <a:latin typeface="Arial" panose="020B0604020202020204" pitchFamily="34" charset="0"/>
                <a:ea typeface="Calibri" panose="020F0502020204030204" pitchFamily="34" charset="0"/>
                <a:cs typeface="Arial" panose="020B0604020202020204" pitchFamily="34" charset="0"/>
              </a:rPr>
              <a:t>Afful</a:t>
            </a:r>
            <a:r>
              <a:rPr lang="en-US" sz="2385" b="1" kern="100" dirty="0">
                <a:latin typeface="Arial" panose="020B0604020202020204" pitchFamily="34" charset="0"/>
                <a:ea typeface="Calibri" panose="020F0502020204030204" pitchFamily="34" charset="0"/>
                <a:cs typeface="Arial" panose="020B0604020202020204" pitchFamily="34" charset="0"/>
              </a:rPr>
              <a:t>, S. K.</a:t>
            </a:r>
            <a:r>
              <a:rPr lang="en-US" sz="2385" b="1" kern="100" baseline="30000" dirty="0">
                <a:latin typeface="Arial" panose="020B0604020202020204" pitchFamily="34" charset="0"/>
                <a:ea typeface="Calibri" panose="020F0502020204030204" pitchFamily="34" charset="0"/>
                <a:cs typeface="Arial" panose="020B0604020202020204" pitchFamily="34" charset="0"/>
              </a:rPr>
              <a:t> 1 </a:t>
            </a:r>
            <a:r>
              <a:rPr lang="en-US" sz="2385" kern="100" dirty="0">
                <a:latin typeface="Arial" panose="020B0604020202020204" pitchFamily="34" charset="0"/>
                <a:ea typeface="Calibri" panose="020F0502020204030204" pitchFamily="34" charset="0"/>
                <a:cs typeface="Arial" panose="020B0604020202020204" pitchFamily="34" charset="0"/>
              </a:rPr>
              <a:t>, Boateng, D.</a:t>
            </a:r>
            <a:r>
              <a:rPr lang="en-US" sz="2385" kern="100" baseline="30000" dirty="0">
                <a:latin typeface="Arial" panose="020B0604020202020204" pitchFamily="34" charset="0"/>
                <a:ea typeface="Calibri" panose="020F0502020204030204" pitchFamily="34" charset="0"/>
                <a:cs typeface="Arial" panose="020B0604020202020204" pitchFamily="34" charset="0"/>
              </a:rPr>
              <a:t> </a:t>
            </a:r>
            <a:r>
              <a:rPr lang="en-US" sz="2385" b="1" kern="100" baseline="30000" dirty="0">
                <a:latin typeface="Arial" panose="020B0604020202020204" pitchFamily="34" charset="0"/>
                <a:ea typeface="Calibri" panose="020F0502020204030204" pitchFamily="34" charset="0"/>
                <a:cs typeface="Arial" panose="020B0604020202020204" pitchFamily="34" charset="0"/>
              </a:rPr>
              <a:t>2</a:t>
            </a:r>
            <a:r>
              <a:rPr lang="en-US" sz="2385" kern="100" dirty="0">
                <a:latin typeface="Arial" panose="020B0604020202020204" pitchFamily="34" charset="0"/>
                <a:ea typeface="Calibri" panose="020F0502020204030204" pitchFamily="34" charset="0"/>
                <a:cs typeface="Arial" panose="020B0604020202020204" pitchFamily="34" charset="0"/>
              </a:rPr>
              <a:t>, Baidu, M.</a:t>
            </a:r>
            <a:r>
              <a:rPr lang="en-US" sz="2385" kern="100" baseline="30000" dirty="0">
                <a:latin typeface="Arial" panose="020B0604020202020204" pitchFamily="34" charset="0"/>
                <a:ea typeface="Calibri" panose="020F0502020204030204" pitchFamily="34" charset="0"/>
                <a:cs typeface="Arial" panose="020B0604020202020204" pitchFamily="34" charset="0"/>
              </a:rPr>
              <a:t> </a:t>
            </a:r>
            <a:r>
              <a:rPr lang="en-US" sz="2385" b="1" kern="100" baseline="30000" dirty="0">
                <a:latin typeface="Arial" panose="020B0604020202020204" pitchFamily="34" charset="0"/>
                <a:ea typeface="Calibri" panose="020F0502020204030204" pitchFamily="34" charset="0"/>
                <a:cs typeface="Arial" panose="020B0604020202020204" pitchFamily="34" charset="0"/>
              </a:rPr>
              <a:t>3</a:t>
            </a:r>
            <a:r>
              <a:rPr lang="en-US" sz="2385" kern="100" dirty="0">
                <a:latin typeface="Arial" panose="020B0604020202020204" pitchFamily="34" charset="0"/>
                <a:ea typeface="Calibri" panose="020F0502020204030204" pitchFamily="34" charset="0"/>
                <a:cs typeface="Arial" panose="020B0604020202020204" pitchFamily="34" charset="0"/>
              </a:rPr>
              <a:t>, Arthur, F.</a:t>
            </a:r>
            <a:r>
              <a:rPr lang="en-US" sz="2385" kern="100" baseline="30000" dirty="0">
                <a:latin typeface="Arial" panose="020B0604020202020204" pitchFamily="34" charset="0"/>
                <a:ea typeface="Calibri" panose="020F0502020204030204" pitchFamily="34" charset="0"/>
                <a:cs typeface="Arial" panose="020B0604020202020204" pitchFamily="34" charset="0"/>
              </a:rPr>
              <a:t> </a:t>
            </a:r>
            <a:r>
              <a:rPr lang="en-US" sz="2385" b="1" kern="100" baseline="30000" dirty="0">
                <a:latin typeface="Arial" panose="020B0604020202020204" pitchFamily="34" charset="0"/>
                <a:ea typeface="Calibri" panose="020F0502020204030204" pitchFamily="34" charset="0"/>
                <a:cs typeface="Arial" panose="020B0604020202020204" pitchFamily="34" charset="0"/>
              </a:rPr>
              <a:t>4</a:t>
            </a:r>
            <a:r>
              <a:rPr lang="en-US" sz="2385" kern="100" dirty="0">
                <a:latin typeface="Arial" panose="020B0604020202020204" pitchFamily="34" charset="0"/>
                <a:ea typeface="Calibri" panose="020F0502020204030204" pitchFamily="34" charset="0"/>
                <a:cs typeface="Arial" panose="020B0604020202020204" pitchFamily="34" charset="0"/>
              </a:rPr>
              <a:t>, Osei, M. A.</a:t>
            </a:r>
            <a:r>
              <a:rPr lang="en-US" sz="2385" kern="100" baseline="30000" dirty="0">
                <a:latin typeface="Arial" panose="020B0604020202020204" pitchFamily="34" charset="0"/>
                <a:ea typeface="Calibri" panose="020F0502020204030204" pitchFamily="34" charset="0"/>
                <a:cs typeface="Arial" panose="020B0604020202020204" pitchFamily="34" charset="0"/>
              </a:rPr>
              <a:t> 1, </a:t>
            </a:r>
            <a:r>
              <a:rPr lang="en-US" sz="2385" b="1" kern="100" baseline="30000" dirty="0">
                <a:latin typeface="Arial" panose="020B0604020202020204" pitchFamily="34" charset="0"/>
                <a:ea typeface="Calibri" panose="020F0502020204030204" pitchFamily="34" charset="0"/>
                <a:cs typeface="Arial" panose="020B0604020202020204" pitchFamily="34" charset="0"/>
              </a:rPr>
              <a:t>5</a:t>
            </a:r>
          </a:p>
          <a:p>
            <a:pPr algn="ctr">
              <a:lnSpc>
                <a:spcPct val="107000"/>
              </a:lnSpc>
            </a:pPr>
            <a:endParaRPr lang="en-US" sz="2981" b="1" kern="100" dirty="0">
              <a:latin typeface="Arial" panose="020B0604020202020204" pitchFamily="34" charset="0"/>
              <a:ea typeface="Calibri" panose="020F0502020204030204" pitchFamily="34" charset="0"/>
              <a:cs typeface="Arial" panose="020B0604020202020204" pitchFamily="34" charset="0"/>
            </a:endParaRPr>
          </a:p>
          <a:p>
            <a:pPr marL="326941" indent="-326941" algn="ctr">
              <a:lnSpc>
                <a:spcPct val="107000"/>
              </a:lnSpc>
              <a:buFont typeface="+mj-lt"/>
              <a:buAutoNum type="arabicPeriod"/>
            </a:pPr>
            <a:r>
              <a:rPr lang="en-US" sz="2385" b="1" i="1" kern="100" dirty="0">
                <a:latin typeface="Arial" panose="020B0604020202020204" pitchFamily="34" charset="0"/>
                <a:ea typeface="Calibri" panose="020F0502020204030204" pitchFamily="34" charset="0"/>
                <a:cs typeface="Arial" panose="020B0604020202020204" pitchFamily="34" charset="0"/>
              </a:rPr>
              <a:t>FPCS, College of Science, Kwame Nkrumah University of Science and Technology, Kumasi, Ghana</a:t>
            </a:r>
            <a:endParaRPr lang="en-US" sz="2385" kern="100" dirty="0">
              <a:latin typeface="Arial" panose="020B0604020202020204" pitchFamily="34" charset="0"/>
              <a:ea typeface="Calibri" panose="020F0502020204030204" pitchFamily="34" charset="0"/>
              <a:cs typeface="Arial" panose="020B0604020202020204" pitchFamily="34" charset="0"/>
            </a:endParaRPr>
          </a:p>
          <a:p>
            <a:pPr marL="326941" indent="-326941" algn="ctr">
              <a:lnSpc>
                <a:spcPct val="107000"/>
              </a:lnSpc>
              <a:buFont typeface="+mj-lt"/>
              <a:buAutoNum type="arabicPeriod"/>
            </a:pPr>
            <a:r>
              <a:rPr lang="en-US" sz="2385" b="1" i="1" kern="100" dirty="0">
                <a:latin typeface="Arial" panose="020B0604020202020204" pitchFamily="34" charset="0"/>
                <a:ea typeface="Calibri" panose="020F0502020204030204" pitchFamily="34" charset="0"/>
                <a:cs typeface="Arial" panose="020B0604020202020204" pitchFamily="34" charset="0"/>
              </a:rPr>
              <a:t>Department of Geosciences, University of Tübingen, Germany</a:t>
            </a:r>
            <a:endParaRPr lang="en-US" sz="2385" kern="100" dirty="0">
              <a:latin typeface="Arial" panose="020B0604020202020204" pitchFamily="34" charset="0"/>
              <a:ea typeface="Calibri" panose="020F0502020204030204" pitchFamily="34" charset="0"/>
              <a:cs typeface="Arial" panose="020B0604020202020204" pitchFamily="34" charset="0"/>
            </a:endParaRPr>
          </a:p>
          <a:p>
            <a:pPr marL="326941" indent="-326941" algn="ctr">
              <a:lnSpc>
                <a:spcPct val="107000"/>
              </a:lnSpc>
              <a:buFont typeface="+mj-lt"/>
              <a:buAutoNum type="arabicPeriod"/>
            </a:pPr>
            <a:r>
              <a:rPr lang="en-US" sz="2385" b="1" i="1" kern="100" dirty="0">
                <a:latin typeface="Arial" panose="020B0604020202020204" pitchFamily="34" charset="0"/>
                <a:ea typeface="Calibri" panose="020F0502020204030204" pitchFamily="34" charset="0"/>
                <a:cs typeface="Arial" panose="020B0604020202020204" pitchFamily="34" charset="0"/>
              </a:rPr>
              <a:t>Institute of Climate and Atmospheric Science, School of Earth and Environment, University of Leeds, United Kingdom</a:t>
            </a:r>
            <a:endParaRPr lang="en-US" sz="2385" kern="100" dirty="0">
              <a:latin typeface="Arial" panose="020B0604020202020204" pitchFamily="34" charset="0"/>
              <a:ea typeface="Calibri" panose="020F0502020204030204" pitchFamily="34" charset="0"/>
              <a:cs typeface="Arial" panose="020B0604020202020204" pitchFamily="34" charset="0"/>
            </a:endParaRPr>
          </a:p>
          <a:p>
            <a:pPr marL="326941" indent="-326941" algn="ctr">
              <a:lnSpc>
                <a:spcPct val="107000"/>
              </a:lnSpc>
              <a:buFont typeface="+mj-lt"/>
              <a:buAutoNum type="arabicPeriod"/>
            </a:pPr>
            <a:r>
              <a:rPr lang="en-US" sz="2385" b="1" i="1" kern="100" dirty="0">
                <a:latin typeface="Arial" panose="020B0604020202020204" pitchFamily="34" charset="0"/>
                <a:ea typeface="Calibri" panose="020F0502020204030204" pitchFamily="34" charset="0"/>
                <a:cs typeface="Arial" panose="020B0604020202020204" pitchFamily="34" charset="0"/>
              </a:rPr>
              <a:t>Department of Natural Sciences and Environmental Health, University of South-Eastern Norway, </a:t>
            </a:r>
            <a:r>
              <a:rPr lang="en-US" sz="2385" b="1" i="1" kern="100" dirty="0" err="1">
                <a:latin typeface="Arial" panose="020B0604020202020204" pitchFamily="34" charset="0"/>
                <a:ea typeface="Calibri" panose="020F0502020204030204" pitchFamily="34" charset="0"/>
                <a:cs typeface="Arial" panose="020B0604020202020204" pitchFamily="34" charset="0"/>
              </a:rPr>
              <a:t>Bø</a:t>
            </a:r>
            <a:r>
              <a:rPr lang="en-US" sz="2385" b="1" i="1" kern="100" dirty="0">
                <a:latin typeface="Arial" panose="020B0604020202020204" pitchFamily="34" charset="0"/>
                <a:ea typeface="Calibri" panose="020F0502020204030204" pitchFamily="34" charset="0"/>
                <a:cs typeface="Arial" panose="020B0604020202020204" pitchFamily="34" charset="0"/>
              </a:rPr>
              <a:t>, Norway</a:t>
            </a:r>
            <a:endParaRPr lang="en-US" sz="2385" kern="100" dirty="0">
              <a:latin typeface="Arial" panose="020B0604020202020204" pitchFamily="34" charset="0"/>
              <a:ea typeface="Calibri" panose="020F0502020204030204" pitchFamily="34" charset="0"/>
              <a:cs typeface="Arial" panose="020B0604020202020204" pitchFamily="34" charset="0"/>
            </a:endParaRPr>
          </a:p>
          <a:p>
            <a:pPr marL="326941" indent="-326941" algn="ctr">
              <a:lnSpc>
                <a:spcPct val="107000"/>
              </a:lnSpc>
              <a:buFont typeface="+mj-lt"/>
              <a:buAutoNum type="arabicPeriod"/>
            </a:pPr>
            <a:r>
              <a:rPr lang="en-US" sz="2385" b="1" i="1" kern="100" dirty="0">
                <a:latin typeface="Arial" panose="020B0604020202020204" pitchFamily="34" charset="0"/>
                <a:ea typeface="Calibri" panose="020F0502020204030204" pitchFamily="34" charset="0"/>
                <a:cs typeface="Arial" panose="020B0604020202020204" pitchFamily="34" charset="0"/>
              </a:rPr>
              <a:t>UK Center for Ecology and Hydrology (CEH), United Kingdom</a:t>
            </a:r>
          </a:p>
          <a:p>
            <a:pPr marL="326941" indent="-326941" algn="ctr">
              <a:lnSpc>
                <a:spcPct val="107000"/>
              </a:lnSpc>
              <a:buFont typeface="+mj-lt"/>
              <a:buAutoNum type="arabicPeriod"/>
            </a:pPr>
            <a:endParaRPr lang="en-US" sz="2385" b="1" i="1" kern="1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2385" b="1" i="1" kern="100" dirty="0">
                <a:latin typeface="Arial" panose="020B0604020202020204" pitchFamily="34" charset="0"/>
                <a:ea typeface="Calibri" panose="020F0502020204030204" pitchFamily="34" charset="0"/>
                <a:cs typeface="Arial" panose="020B0604020202020204" pitchFamily="34" charset="0"/>
              </a:rPr>
              <a:t>Email: jnaaryee@knust.edu.gh </a:t>
            </a:r>
          </a:p>
        </p:txBody>
      </p:sp>
      <p:sp>
        <p:nvSpPr>
          <p:cNvPr id="28" name="Text Box 2">
            <a:extLst>
              <a:ext uri="{FF2B5EF4-FFF2-40B4-BE49-F238E27FC236}">
                <a16:creationId xmlns:a16="http://schemas.microsoft.com/office/drawing/2014/main" id="{5835EF71-99DA-E209-E788-C5FB1FB98F5F}"/>
              </a:ext>
            </a:extLst>
          </p:cNvPr>
          <p:cNvSpPr txBox="1">
            <a:spLocks noChangeArrowheads="1"/>
          </p:cNvSpPr>
          <p:nvPr/>
        </p:nvSpPr>
        <p:spPr bwMode="auto">
          <a:xfrm>
            <a:off x="318415" y="4951936"/>
            <a:ext cx="2147431" cy="404586"/>
          </a:xfrm>
          <a:prstGeom prst="rect">
            <a:avLst/>
          </a:prstGeom>
          <a:solidFill>
            <a:schemeClr val="accent6">
              <a:lumMod val="20000"/>
              <a:lumOff val="80000"/>
            </a:schemeClr>
          </a:solidFill>
          <a:ln w="9525">
            <a:solidFill>
              <a:srgbClr val="000000"/>
            </a:solidFill>
            <a:miter lim="800000"/>
            <a:headEnd/>
            <a:tailEnd/>
          </a:ln>
        </p:spPr>
        <p:txBody>
          <a:bodyPr rot="0" vert="horz" wrap="square" lIns="87181" tIns="43590" rIns="87181" bIns="43590" anchor="t" anchorCtr="0">
            <a:noAutofit/>
          </a:bodyPr>
          <a:lstStyle/>
          <a:p>
            <a:pPr algn="ctr">
              <a:lnSpc>
                <a:spcPct val="107000"/>
              </a:lnSpc>
              <a:spcAft>
                <a:spcPts val="763"/>
              </a:spcAft>
            </a:pPr>
            <a:r>
              <a:rPr lang="en-US" sz="2385" b="1" kern="100" dirty="0">
                <a:solidFill>
                  <a:srgbClr val="385623"/>
                </a:solidFill>
                <a:latin typeface="Times New Roman" panose="02020603050405020304" pitchFamily="18" charset="0"/>
                <a:ea typeface="Calibri" panose="020F0502020204030204" pitchFamily="34" charset="0"/>
                <a:cs typeface="Times New Roman" panose="02020603050405020304" pitchFamily="18" charset="0"/>
              </a:rPr>
              <a:t>ABSTRACT</a:t>
            </a:r>
            <a:endParaRPr lang="en-US" sz="2385"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11BBFEC7-3224-5886-80FE-DB1499CA8C0E}"/>
              </a:ext>
            </a:extLst>
          </p:cNvPr>
          <p:cNvSpPr txBox="1">
            <a:spLocks noChangeArrowheads="1"/>
          </p:cNvSpPr>
          <p:nvPr/>
        </p:nvSpPr>
        <p:spPr bwMode="auto">
          <a:xfrm>
            <a:off x="293082" y="5500695"/>
            <a:ext cx="15041803" cy="4528728"/>
          </a:xfrm>
          <a:prstGeom prst="rect">
            <a:avLst/>
          </a:prstGeom>
          <a:noFill/>
          <a:ln w="9525">
            <a:solidFill>
              <a:schemeClr val="tx1"/>
            </a:solidFill>
            <a:miter lim="800000"/>
            <a:headEnd/>
            <a:tailEnd/>
          </a:ln>
        </p:spPr>
        <p:txBody>
          <a:bodyPr rot="0" vert="horz" wrap="square" lIns="87181" tIns="43590" rIns="87181" bIns="43590" anchor="t" anchorCtr="0">
            <a:noAutofit/>
          </a:bodyPr>
          <a:lstStyle/>
          <a:p>
            <a:pPr algn="just">
              <a:lnSpc>
                <a:spcPct val="107000"/>
              </a:lnSpc>
              <a:spcAft>
                <a:spcPts val="763"/>
              </a:spcAft>
            </a:pPr>
            <a:r>
              <a:rPr lang="en-US" sz="2385" dirty="0">
                <a:latin typeface="Times New Roman" panose="02020603050405020304" pitchFamily="18" charset="0"/>
                <a:ea typeface="Calibri" panose="020F0502020204030204" pitchFamily="34" charset="0"/>
                <a:cs typeface="Times New Roman" panose="02020603050405020304" pitchFamily="18" charset="0"/>
              </a:rPr>
              <a:t>Precipitation nowcasting has become important in modern meteorology due to its ability to provide short-term forecasts with high accuracy, which is crucial for mitigating the impacts of severe weather events such as flash floods. </a:t>
            </a:r>
            <a:r>
              <a:rPr lang="en-GH" sz="2385" kern="100" dirty="0">
                <a:latin typeface="Times New Roman" panose="02020603050405020304" pitchFamily="18" charset="0"/>
                <a:ea typeface="Calibri" panose="020F0502020204030204" pitchFamily="34" charset="0"/>
                <a:cs typeface="Times New Roman" panose="02020603050405020304" pitchFamily="18" charset="0"/>
              </a:rPr>
              <a:t>Recently, recurrent networks have outperformed traditional numerical models such as the optical flow algorithm for precipitation nowcasting due to their ability to capture rapidly changing weather conditions. In this work we applied variants of Convolutional Long Short-Term Memory (CONVLSTM) architecture since precipitation nowcasting is a </a:t>
            </a:r>
            <a:r>
              <a:rPr lang="en-GH" sz="2385" kern="100" dirty="0" err="1">
                <a:latin typeface="Times New Roman" panose="02020603050405020304" pitchFamily="18" charset="0"/>
                <a:ea typeface="Calibri" panose="020F0502020204030204" pitchFamily="34" charset="0"/>
                <a:cs typeface="Times New Roman" panose="02020603050405020304" pitchFamily="18" charset="0"/>
              </a:rPr>
              <a:t>spatio</a:t>
            </a:r>
            <a:r>
              <a:rPr lang="en-GH" sz="2385" kern="100" dirty="0">
                <a:latin typeface="Times New Roman" panose="02020603050405020304" pitchFamily="18" charset="0"/>
                <a:ea typeface="Calibri" panose="020F0502020204030204" pitchFamily="34" charset="0"/>
                <a:cs typeface="Times New Roman" panose="02020603050405020304" pitchFamily="18" charset="0"/>
              </a:rPr>
              <a:t>-temporal variation problem. The models were trained on the Global Precipitation Measurement (GPM) Integrated Multi-</a:t>
            </a:r>
            <a:r>
              <a:rPr lang="en-GH" sz="2385" kern="100" dirty="0" err="1">
                <a:latin typeface="Times New Roman" panose="02020603050405020304" pitchFamily="18" charset="0"/>
                <a:ea typeface="Calibri" panose="020F0502020204030204" pitchFamily="34" charset="0"/>
                <a:cs typeface="Times New Roman" panose="02020603050405020304" pitchFamily="18" charset="0"/>
              </a:rPr>
              <a:t>satellitE</a:t>
            </a:r>
            <a:r>
              <a:rPr lang="en-GH" sz="2385" kern="100" dirty="0">
                <a:latin typeface="Times New Roman" panose="02020603050405020304" pitchFamily="18" charset="0"/>
                <a:ea typeface="Calibri" panose="020F0502020204030204" pitchFamily="34" charset="0"/>
                <a:cs typeface="Times New Roman" panose="02020603050405020304" pitchFamily="18" charset="0"/>
              </a:rPr>
              <a:t> Retrievals for GPM (IMERG) precipitation data with a regional focus on West Africa. Using 9 input timesteps we forecast up to a lead time of 1.5 hours (</a:t>
            </a:r>
            <a:r>
              <a:rPr lang="en-GH" sz="2385" kern="100" dirty="0" err="1">
                <a:latin typeface="Times New Roman" panose="02020603050405020304" pitchFamily="18" charset="0"/>
                <a:ea typeface="Calibri" panose="020F0502020204030204" pitchFamily="34" charset="0"/>
                <a:cs typeface="Times New Roman" panose="02020603050405020304" pitchFamily="18" charset="0"/>
              </a:rPr>
              <a:t>i.e</a:t>
            </a:r>
            <a:r>
              <a:rPr lang="en-GH" sz="2385" kern="100" dirty="0">
                <a:latin typeface="Times New Roman" panose="02020603050405020304" pitchFamily="18" charset="0"/>
                <a:ea typeface="Calibri" panose="020F0502020204030204" pitchFamily="34" charset="0"/>
                <a:cs typeface="Times New Roman" panose="02020603050405020304" pitchFamily="18" charset="0"/>
              </a:rPr>
              <a:t> 3 timesteps). The CONVLSTM-both class which integrates a residual network and CONVLSTM had the best performing accuracy. With the first, second and third timestep achieving a correlation coefficient (R) of 0.</a:t>
            </a:r>
            <a:r>
              <a:rPr lang="en-US" sz="2385" kern="100" dirty="0">
                <a:latin typeface="Times New Roman" panose="02020603050405020304" pitchFamily="18" charset="0"/>
                <a:ea typeface="Calibri" panose="020F0502020204030204" pitchFamily="34" charset="0"/>
                <a:cs typeface="Times New Roman" panose="02020603050405020304" pitchFamily="18" charset="0"/>
              </a:rPr>
              <a:t>91</a:t>
            </a:r>
            <a:r>
              <a:rPr lang="en-GH" sz="2385" kern="100" dirty="0">
                <a:latin typeface="Times New Roman" panose="02020603050405020304" pitchFamily="18" charset="0"/>
                <a:ea typeface="Calibri" panose="020F0502020204030204" pitchFamily="34" charset="0"/>
                <a:cs typeface="Times New Roman" panose="02020603050405020304" pitchFamily="18" charset="0"/>
              </a:rPr>
              <a:t> ,0.</a:t>
            </a:r>
            <a:r>
              <a:rPr lang="en-US" sz="2385" kern="100" dirty="0">
                <a:latin typeface="Times New Roman" panose="02020603050405020304" pitchFamily="18" charset="0"/>
                <a:ea typeface="Calibri" panose="020F0502020204030204" pitchFamily="34" charset="0"/>
                <a:cs typeface="Times New Roman" panose="02020603050405020304" pitchFamily="18" charset="0"/>
              </a:rPr>
              <a:t>84</a:t>
            </a:r>
            <a:r>
              <a:rPr lang="en-GH" sz="2385" kern="100" dirty="0">
                <a:latin typeface="Times New Roman" panose="02020603050405020304" pitchFamily="18" charset="0"/>
                <a:ea typeface="Calibri" panose="020F0502020204030204" pitchFamily="34" charset="0"/>
                <a:cs typeface="Times New Roman" panose="02020603050405020304" pitchFamily="18" charset="0"/>
              </a:rPr>
              <a:t> and 0.7</a:t>
            </a:r>
            <a:r>
              <a:rPr lang="en-US" sz="2385" kern="100">
                <a:latin typeface="Times New Roman" panose="02020603050405020304" pitchFamily="18" charset="0"/>
                <a:ea typeface="Calibri" panose="020F0502020204030204" pitchFamily="34" charset="0"/>
                <a:cs typeface="Times New Roman" panose="02020603050405020304" pitchFamily="18" charset="0"/>
              </a:rPr>
              <a:t>8</a:t>
            </a:r>
            <a:r>
              <a:rPr lang="en-GH" sz="2385" kern="100">
                <a:latin typeface="Times New Roman" panose="02020603050405020304" pitchFamily="18" charset="0"/>
                <a:ea typeface="Calibri" panose="020F0502020204030204" pitchFamily="34" charset="0"/>
                <a:cs typeface="Times New Roman" panose="02020603050405020304" pitchFamily="18" charset="0"/>
              </a:rPr>
              <a:t> </a:t>
            </a:r>
            <a:r>
              <a:rPr lang="en-GH" sz="2385" kern="100" dirty="0">
                <a:latin typeface="Times New Roman" panose="02020603050405020304" pitchFamily="18" charset="0"/>
                <a:ea typeface="Calibri" panose="020F0502020204030204" pitchFamily="34" charset="0"/>
                <a:cs typeface="Times New Roman" panose="02020603050405020304" pitchFamily="18" charset="0"/>
              </a:rPr>
              <a:t>respectively.</a:t>
            </a:r>
            <a:endParaRPr lang="en-US" sz="2385"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4B55EE74-EFEE-FCE2-1CDF-E2F24D183AC4}"/>
              </a:ext>
            </a:extLst>
          </p:cNvPr>
          <p:cNvSpPr txBox="1">
            <a:spLocks noChangeArrowheads="1"/>
          </p:cNvSpPr>
          <p:nvPr/>
        </p:nvSpPr>
        <p:spPr bwMode="auto">
          <a:xfrm>
            <a:off x="287970" y="10232848"/>
            <a:ext cx="2949010" cy="395739"/>
          </a:xfrm>
          <a:prstGeom prst="rect">
            <a:avLst/>
          </a:prstGeom>
          <a:solidFill>
            <a:schemeClr val="accent6">
              <a:lumMod val="20000"/>
              <a:lumOff val="80000"/>
            </a:schemeClr>
          </a:solidFill>
          <a:ln w="9525">
            <a:solidFill>
              <a:srgbClr val="000000"/>
            </a:solidFill>
            <a:miter lim="800000"/>
            <a:headEnd/>
            <a:tailEnd/>
          </a:ln>
        </p:spPr>
        <p:txBody>
          <a:bodyPr rot="0" vert="horz" wrap="square" lIns="87181" tIns="43590" rIns="87181" bIns="43590" anchor="t" anchorCtr="0">
            <a:noAutofit/>
          </a:bodyPr>
          <a:lstStyle/>
          <a:p>
            <a:pPr algn="ctr">
              <a:lnSpc>
                <a:spcPct val="107000"/>
              </a:lnSpc>
              <a:spcAft>
                <a:spcPts val="763"/>
              </a:spcAft>
            </a:pPr>
            <a:r>
              <a:rPr lang="en-US" sz="2385"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INTRODUCTION</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BBEABB94-17A0-D374-F860-A6D069B44B7B}"/>
              </a:ext>
            </a:extLst>
          </p:cNvPr>
          <p:cNvSpPr txBox="1">
            <a:spLocks noChangeArrowheads="1"/>
          </p:cNvSpPr>
          <p:nvPr/>
        </p:nvSpPr>
        <p:spPr bwMode="auto">
          <a:xfrm>
            <a:off x="321406" y="10954060"/>
            <a:ext cx="15041803" cy="15087454"/>
          </a:xfrm>
          <a:prstGeom prst="rect">
            <a:avLst/>
          </a:prstGeom>
          <a:noFill/>
          <a:ln w="9525">
            <a:solidFill>
              <a:schemeClr val="tx1"/>
            </a:solidFill>
            <a:miter lim="800000"/>
            <a:headEnd/>
            <a:tailEnd/>
          </a:ln>
        </p:spPr>
        <p:txBody>
          <a:bodyPr rot="0" vert="horz" wrap="square" lIns="87181" tIns="43590" rIns="87181" bIns="43590" anchor="t" anchorCtr="0">
            <a:noAutofit/>
          </a:bodyPr>
          <a:lstStyle/>
          <a:p>
            <a:pPr algn="just">
              <a:lnSpc>
                <a:spcPct val="107000"/>
              </a:lnSpc>
              <a:spcAft>
                <a:spcPts val="763"/>
              </a:spcAft>
            </a:pPr>
            <a:r>
              <a:rPr lang="en-US" sz="2385" kern="100" dirty="0">
                <a:latin typeface="Arial" panose="020B0604020202020204" pitchFamily="34" charset="0"/>
                <a:ea typeface="Calibri" panose="020F0502020204030204" pitchFamily="34" charset="0"/>
                <a:cs typeface="Arial" panose="020B0604020202020204" pitchFamily="34" charset="0"/>
              </a:rPr>
              <a:t>West Africa experiences increased frequency and severity of extreme weather events.</a:t>
            </a: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r>
              <a:rPr lang="en-US" sz="2385" kern="100" dirty="0">
                <a:latin typeface="Calibri" panose="020F0502020204030204" pitchFamily="34" charset="0"/>
                <a:ea typeface="Calibri" panose="020F0502020204030204" pitchFamily="34" charset="0"/>
                <a:cs typeface="Times New Roman" panose="02020603050405020304" pitchFamily="18" charset="0"/>
              </a:rPr>
              <a:t>Widespread flooding in West Africa has affected about 4 million people </a:t>
            </a:r>
            <a:r>
              <a:rPr lang="en-US" sz="2385" b="1" dirty="0"/>
              <a:t>(World Health Organization, 2024), c</a:t>
            </a:r>
            <a:r>
              <a:rPr lang="en-US" sz="2385" kern="100" dirty="0">
                <a:latin typeface="Calibri" panose="020F0502020204030204" pitchFamily="34" charset="0"/>
                <a:ea typeface="Calibri" panose="020F0502020204030204" pitchFamily="34" charset="0"/>
                <a:cs typeface="Times New Roman" panose="02020603050405020304" pitchFamily="18" charset="0"/>
              </a:rPr>
              <a:t>ausing varying damages to humans and property</a:t>
            </a: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385"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r>
              <a:rPr lang="en-US" sz="2385" kern="100" dirty="0">
                <a:latin typeface="Arial" panose="020B0604020202020204" pitchFamily="34" charset="0"/>
                <a:ea typeface="Calibri" panose="020F0502020204030204" pitchFamily="34" charset="0"/>
                <a:cs typeface="Times New Roman" panose="02020603050405020304" pitchFamily="18" charset="0"/>
              </a:rPr>
              <a:t>Nowcasting offers a vital solution, providing timely and accurate forecasts to inform early warning systems</a:t>
            </a:r>
            <a:endParaRPr lang="en-US" sz="2385" kern="1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5" name="Picture 34">
            <a:extLst>
              <a:ext uri="{FF2B5EF4-FFF2-40B4-BE49-F238E27FC236}">
                <a16:creationId xmlns:a16="http://schemas.microsoft.com/office/drawing/2014/main" id="{74BEB7AF-9232-9E8B-B1C9-E31C8901B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323" y="16624375"/>
            <a:ext cx="5439550" cy="3914723"/>
          </a:xfrm>
          <a:prstGeom prst="rect">
            <a:avLst/>
          </a:prstGeom>
        </p:spPr>
      </p:pic>
      <p:pic>
        <p:nvPicPr>
          <p:cNvPr id="38" name="Picture 37">
            <a:extLst>
              <a:ext uri="{FF2B5EF4-FFF2-40B4-BE49-F238E27FC236}">
                <a16:creationId xmlns:a16="http://schemas.microsoft.com/office/drawing/2014/main" id="{0B5E3A3C-B3DF-FA86-4873-EDD5CDD35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478" y="16564934"/>
            <a:ext cx="6417318" cy="3816650"/>
          </a:xfrm>
          <a:prstGeom prst="rect">
            <a:avLst/>
          </a:prstGeom>
        </p:spPr>
      </p:pic>
      <p:pic>
        <p:nvPicPr>
          <p:cNvPr id="44" name="Picture 43">
            <a:extLst>
              <a:ext uri="{FF2B5EF4-FFF2-40B4-BE49-F238E27FC236}">
                <a16:creationId xmlns:a16="http://schemas.microsoft.com/office/drawing/2014/main" id="{05B1F55F-8A7F-19A1-781C-1FFA853234BB}"/>
              </a:ext>
            </a:extLst>
          </p:cNvPr>
          <p:cNvPicPr>
            <a:picLocks noChangeAspect="1"/>
          </p:cNvPicPr>
          <p:nvPr/>
        </p:nvPicPr>
        <p:blipFill>
          <a:blip r:embed="rId5"/>
          <a:stretch>
            <a:fillRect/>
          </a:stretch>
        </p:blipFill>
        <p:spPr>
          <a:xfrm>
            <a:off x="2140694" y="11772769"/>
            <a:ext cx="9063272" cy="3531381"/>
          </a:xfrm>
          <a:prstGeom prst="rect">
            <a:avLst/>
          </a:prstGeom>
        </p:spPr>
      </p:pic>
      <p:sp>
        <p:nvSpPr>
          <p:cNvPr id="54" name="Text Box 2">
            <a:extLst>
              <a:ext uri="{FF2B5EF4-FFF2-40B4-BE49-F238E27FC236}">
                <a16:creationId xmlns:a16="http://schemas.microsoft.com/office/drawing/2014/main" id="{4FC87F74-3525-359E-3A71-284ECAB0B77E}"/>
              </a:ext>
            </a:extLst>
          </p:cNvPr>
          <p:cNvSpPr txBox="1">
            <a:spLocks noChangeArrowheads="1"/>
          </p:cNvSpPr>
          <p:nvPr/>
        </p:nvSpPr>
        <p:spPr bwMode="auto">
          <a:xfrm>
            <a:off x="293082" y="26224949"/>
            <a:ext cx="2198369" cy="432624"/>
          </a:xfrm>
          <a:prstGeom prst="rect">
            <a:avLst/>
          </a:prstGeom>
          <a:solidFill>
            <a:schemeClr val="accent6">
              <a:lumMod val="20000"/>
              <a:lumOff val="80000"/>
            </a:schemeClr>
          </a:solidFill>
          <a:ln w="9525">
            <a:solidFill>
              <a:srgbClr val="000000"/>
            </a:solidFill>
            <a:miter lim="800000"/>
            <a:headEnd/>
            <a:tailEnd/>
          </a:ln>
        </p:spPr>
        <p:txBody>
          <a:bodyPr rot="0" vert="horz" wrap="square" lIns="87181" tIns="43590" rIns="87181" bIns="43590" anchor="t" anchorCtr="0">
            <a:noAutofit/>
          </a:bodyPr>
          <a:lstStyle/>
          <a:p>
            <a:pPr algn="ctr">
              <a:lnSpc>
                <a:spcPct val="107000"/>
              </a:lnSpc>
              <a:spcAft>
                <a:spcPts val="763"/>
              </a:spcAft>
            </a:pPr>
            <a:r>
              <a:rPr lang="en-US" sz="2385"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OBJECTIVE</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
            <a:extLst>
              <a:ext uri="{FF2B5EF4-FFF2-40B4-BE49-F238E27FC236}">
                <a16:creationId xmlns:a16="http://schemas.microsoft.com/office/drawing/2014/main" id="{70BC7668-660E-4506-3D6A-44BD4989AC2F}"/>
              </a:ext>
            </a:extLst>
          </p:cNvPr>
          <p:cNvSpPr txBox="1">
            <a:spLocks noChangeArrowheads="1"/>
          </p:cNvSpPr>
          <p:nvPr/>
        </p:nvSpPr>
        <p:spPr bwMode="auto">
          <a:xfrm>
            <a:off x="321406" y="26807244"/>
            <a:ext cx="15041803" cy="1435349"/>
          </a:xfrm>
          <a:prstGeom prst="rect">
            <a:avLst/>
          </a:prstGeom>
          <a:noFill/>
          <a:ln w="9525">
            <a:solidFill>
              <a:schemeClr val="tx1"/>
            </a:solidFill>
            <a:miter lim="800000"/>
            <a:headEnd/>
            <a:tailEnd/>
          </a:ln>
        </p:spPr>
        <p:txBody>
          <a:bodyPr rot="0" vert="horz" wrap="square" lIns="87181" tIns="43590" rIns="87181" bIns="43590" anchor="t" anchorCtr="0">
            <a:noAutofit/>
          </a:bodyPr>
          <a:lstStyle/>
          <a:p>
            <a:pPr marL="342900" indent="-342900" algn="just">
              <a:lnSpc>
                <a:spcPct val="107000"/>
              </a:lnSpc>
              <a:spcAft>
                <a:spcPts val="763"/>
              </a:spcAft>
              <a:buFont typeface="Arial" panose="020B0604020202020204" pitchFamily="34" charset="0"/>
              <a:buChar char="•"/>
            </a:pPr>
            <a:r>
              <a:rPr lang="en-US" sz="2385" kern="100" dirty="0">
                <a:latin typeface="Arial" panose="020B0604020202020204" pitchFamily="34" charset="0"/>
                <a:ea typeface="Calibri" panose="020F0502020204030204" pitchFamily="34" charset="0"/>
                <a:cs typeface="Times New Roman" panose="02020603050405020304" pitchFamily="18" charset="0"/>
              </a:rPr>
              <a:t>To produce first-hand rainfall nowcasts using of deep learning techniques in West Africa</a:t>
            </a:r>
            <a:r>
              <a:rPr lang="en-GH" sz="2385" kern="100" dirty="0">
                <a:latin typeface="Arial" panose="020B0604020202020204" pitchFamily="34" charset="0"/>
                <a:ea typeface="Calibri" panose="020F0502020204030204" pitchFamily="34" charset="0"/>
                <a:cs typeface="Times New Roman" panose="02020603050405020304" pitchFamily="18" charset="0"/>
              </a:rPr>
              <a:t>.</a:t>
            </a:r>
            <a:endParaRPr lang="en-US" sz="2385" kern="1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763"/>
              </a:spcAft>
              <a:buFont typeface="Arial" panose="020B0604020202020204" pitchFamily="34" charset="0"/>
              <a:buChar char="•"/>
            </a:pPr>
            <a:r>
              <a:rPr lang="en-US" sz="2385" kern="100" dirty="0">
                <a:latin typeface="Arial" panose="020B0604020202020204" pitchFamily="34" charset="0"/>
                <a:ea typeface="Calibri" panose="020F0502020204030204" pitchFamily="34" charset="0"/>
                <a:cs typeface="Times New Roman" panose="02020603050405020304" pitchFamily="18" charset="0"/>
              </a:rPr>
              <a:t>Assess the </a:t>
            </a:r>
            <a:r>
              <a:rPr lang="en-US" sz="2385" kern="100" dirty="0" err="1">
                <a:latin typeface="Arial" panose="020B0604020202020204" pitchFamily="34" charset="0"/>
                <a:ea typeface="Calibri" panose="020F0502020204030204" pitchFamily="34" charset="0"/>
                <a:cs typeface="Times New Roman" panose="02020603050405020304" pitchFamily="18" charset="0"/>
              </a:rPr>
              <a:t>ANDeL</a:t>
            </a:r>
            <a:r>
              <a:rPr lang="en-US" sz="2385" kern="100" dirty="0">
                <a:latin typeface="Arial" panose="020B0604020202020204" pitchFamily="34" charset="0"/>
                <a:ea typeface="Calibri" panose="020F0502020204030204" pitchFamily="34" charset="0"/>
                <a:cs typeface="Times New Roman" panose="02020603050405020304" pitchFamily="18" charset="0"/>
              </a:rPr>
              <a:t> nowcast performance </a:t>
            </a:r>
          </a:p>
          <a:p>
            <a:pPr marL="342900" indent="-342900" algn="just">
              <a:lnSpc>
                <a:spcPct val="107000"/>
              </a:lnSpc>
              <a:spcAft>
                <a:spcPts val="763"/>
              </a:spcAft>
              <a:buFont typeface="Arial" panose="020B0604020202020204" pitchFamily="34" charset="0"/>
              <a:buChar char="•"/>
            </a:pPr>
            <a:r>
              <a:rPr lang="en-US" sz="2385" kern="100" dirty="0">
                <a:latin typeface="Arial" panose="020B0604020202020204" pitchFamily="34" charset="0"/>
                <a:ea typeface="Calibri" panose="020F0502020204030204" pitchFamily="34" charset="0"/>
                <a:cs typeface="Times New Roman" panose="02020603050405020304" pitchFamily="18" charset="0"/>
              </a:rPr>
              <a:t>Translate the findings into effective EW and Nowcast tool for West Africa.</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
            <a:extLst>
              <a:ext uri="{FF2B5EF4-FFF2-40B4-BE49-F238E27FC236}">
                <a16:creationId xmlns:a16="http://schemas.microsoft.com/office/drawing/2014/main" id="{1CCEF0C3-71CE-C3CC-AB11-5F9984790103}"/>
              </a:ext>
            </a:extLst>
          </p:cNvPr>
          <p:cNvSpPr txBox="1">
            <a:spLocks noChangeArrowheads="1"/>
          </p:cNvSpPr>
          <p:nvPr/>
        </p:nvSpPr>
        <p:spPr bwMode="auto">
          <a:xfrm>
            <a:off x="318413" y="28496768"/>
            <a:ext cx="2918567" cy="443179"/>
          </a:xfrm>
          <a:prstGeom prst="rect">
            <a:avLst/>
          </a:prstGeom>
          <a:solidFill>
            <a:schemeClr val="accent6">
              <a:lumMod val="20000"/>
              <a:lumOff val="80000"/>
            </a:schemeClr>
          </a:solidFill>
          <a:ln w="9525">
            <a:solidFill>
              <a:srgbClr val="000000"/>
            </a:solidFill>
            <a:miter lim="800000"/>
            <a:headEnd/>
            <a:tailEnd/>
          </a:ln>
        </p:spPr>
        <p:txBody>
          <a:bodyPr rot="0" vert="horz" wrap="square" lIns="87181" tIns="43590" rIns="87181" bIns="43590" anchor="t" anchorCtr="0">
            <a:noAutofit/>
          </a:bodyPr>
          <a:lstStyle/>
          <a:p>
            <a:pPr algn="ctr">
              <a:lnSpc>
                <a:spcPct val="107000"/>
              </a:lnSpc>
              <a:spcAft>
                <a:spcPts val="763"/>
              </a:spcAft>
            </a:pPr>
            <a:r>
              <a:rPr lang="en-US" sz="2385"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METHODOLOGY</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 Box 2">
            <a:extLst>
              <a:ext uri="{FF2B5EF4-FFF2-40B4-BE49-F238E27FC236}">
                <a16:creationId xmlns:a16="http://schemas.microsoft.com/office/drawing/2014/main" id="{00AD7C5B-8B5B-4325-80E7-E5C50EAE6D41}"/>
              </a:ext>
            </a:extLst>
          </p:cNvPr>
          <p:cNvSpPr txBox="1">
            <a:spLocks noChangeArrowheads="1"/>
          </p:cNvSpPr>
          <p:nvPr/>
        </p:nvSpPr>
        <p:spPr bwMode="auto">
          <a:xfrm>
            <a:off x="306807" y="29052864"/>
            <a:ext cx="15014352" cy="7424450"/>
          </a:xfrm>
          <a:prstGeom prst="rect">
            <a:avLst/>
          </a:prstGeom>
          <a:noFill/>
          <a:ln w="9525">
            <a:solidFill>
              <a:schemeClr val="tx1"/>
            </a:solidFill>
            <a:miter lim="800000"/>
            <a:headEnd/>
            <a:tailEnd/>
          </a:ln>
        </p:spPr>
        <p:txBody>
          <a:bodyPr rot="0" vert="horz" wrap="square" lIns="87181" tIns="43590" rIns="87181" bIns="43590" anchor="t" anchorCtr="0">
            <a:noAutofit/>
          </a:bodyPr>
          <a:lstStyle/>
          <a:p>
            <a:pPr algn="just">
              <a:lnSpc>
                <a:spcPct val="107000"/>
              </a:lnSpc>
              <a:spcAft>
                <a:spcPts val="763"/>
              </a:spcAft>
            </a:pPr>
            <a:endParaRPr lang="en-US" sz="2385" b="1" kern="1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63"/>
              </a:spcAft>
            </a:pPr>
            <a:endParaRPr lang="en-US" sz="2385" b="1" kern="1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63"/>
              </a:spcAft>
            </a:pPr>
            <a:endParaRPr lang="en-US" sz="2385" b="1" kern="1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63"/>
              </a:spcAft>
            </a:pPr>
            <a:endParaRPr lang="en-US" sz="2385" b="1" kern="1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63"/>
              </a:spcAft>
            </a:pPr>
            <a:endParaRPr lang="en-US" sz="2385" b="1" kern="1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63"/>
              </a:spcAft>
            </a:pPr>
            <a:endParaRPr lang="en-US" sz="2385" b="1" kern="1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63"/>
              </a:spcAft>
            </a:pPr>
            <a:r>
              <a:rPr lang="en-US" sz="2385" b="1" kern="1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Dataset</a:t>
            </a:r>
          </a:p>
          <a:p>
            <a:pPr marL="326941" indent="-326941" algn="just">
              <a:lnSpc>
                <a:spcPct val="107000"/>
              </a:lnSpc>
              <a:spcAft>
                <a:spcPts val="763"/>
              </a:spcAft>
              <a:buFontTx/>
              <a:buChar char="-"/>
            </a:pPr>
            <a:r>
              <a:rPr lang="en-US" sz="2385" kern="100" dirty="0">
                <a:latin typeface="Arial" panose="020B0604020202020204" pitchFamily="34" charset="0"/>
                <a:ea typeface="Calibri" panose="020F0502020204030204" pitchFamily="34" charset="0"/>
                <a:cs typeface="Arial" panose="020B0604020202020204" pitchFamily="34" charset="0"/>
              </a:rPr>
              <a:t>Integrated Multi-</a:t>
            </a:r>
            <a:r>
              <a:rPr lang="en-US" sz="2385" kern="100" dirty="0" err="1">
                <a:latin typeface="Arial" panose="020B0604020202020204" pitchFamily="34" charset="0"/>
                <a:ea typeface="Calibri" panose="020F0502020204030204" pitchFamily="34" charset="0"/>
                <a:cs typeface="Arial" panose="020B0604020202020204" pitchFamily="34" charset="0"/>
              </a:rPr>
              <a:t>satellitE</a:t>
            </a:r>
            <a:r>
              <a:rPr lang="en-US" sz="2385" kern="100" dirty="0">
                <a:latin typeface="Arial" panose="020B0604020202020204" pitchFamily="34" charset="0"/>
                <a:ea typeface="Calibri" panose="020F0502020204030204" pitchFamily="34" charset="0"/>
                <a:cs typeface="Arial" panose="020B0604020202020204" pitchFamily="34" charset="0"/>
              </a:rPr>
              <a:t> Retrievals for Global Precipitation Measurement (IMERG) Early Run</a:t>
            </a:r>
          </a:p>
          <a:p>
            <a:pPr marL="326941" indent="-326941" algn="just">
              <a:lnSpc>
                <a:spcPct val="107000"/>
              </a:lnSpc>
              <a:spcAft>
                <a:spcPts val="763"/>
              </a:spcAft>
              <a:buFontTx/>
              <a:buChar char="-"/>
            </a:pPr>
            <a:r>
              <a:rPr lang="en-US" sz="2385" kern="100" dirty="0">
                <a:latin typeface="Arial" panose="020B0604020202020204" pitchFamily="34" charset="0"/>
                <a:ea typeface="Calibri" panose="020F0502020204030204" pitchFamily="34" charset="0"/>
                <a:cs typeface="Arial" panose="020B0604020202020204" pitchFamily="34" charset="0"/>
              </a:rPr>
              <a:t>Temporal  Resolution : 30 minutes</a:t>
            </a:r>
          </a:p>
          <a:p>
            <a:pPr marL="326941" indent="-326941" algn="just">
              <a:lnSpc>
                <a:spcPct val="107000"/>
              </a:lnSpc>
              <a:spcAft>
                <a:spcPts val="763"/>
              </a:spcAft>
              <a:buFontTx/>
              <a:buChar char="-"/>
            </a:pPr>
            <a:r>
              <a:rPr lang="en-US" sz="2385" kern="100" dirty="0">
                <a:latin typeface="Arial" panose="020B0604020202020204" pitchFamily="34" charset="0"/>
                <a:ea typeface="Calibri" panose="020F0502020204030204" pitchFamily="34" charset="0"/>
                <a:cs typeface="Arial" panose="020B0604020202020204" pitchFamily="34" charset="0"/>
              </a:rPr>
              <a:t>Spatial Resolution: 0.1</a:t>
            </a:r>
            <a:r>
              <a:rPr lang="en-US" sz="2385" baseline="30000" dirty="0">
                <a:latin typeface="Arial" panose="020B0604020202020204" pitchFamily="34" charset="0"/>
                <a:cs typeface="Arial" panose="020B0604020202020204" pitchFamily="34" charset="0"/>
              </a:rPr>
              <a:t>°  </a:t>
            </a:r>
            <a:r>
              <a:rPr lang="en-US" sz="2385" dirty="0">
                <a:latin typeface="Arial" panose="020B0604020202020204" pitchFamily="34" charset="0"/>
                <a:cs typeface="Arial" panose="020B0604020202020204" pitchFamily="34" charset="0"/>
              </a:rPr>
              <a:t> X  </a:t>
            </a:r>
            <a:r>
              <a:rPr lang="en-US" sz="2385" kern="100" dirty="0">
                <a:latin typeface="Arial" panose="020B0604020202020204" pitchFamily="34" charset="0"/>
                <a:ea typeface="Calibri" panose="020F0502020204030204" pitchFamily="34" charset="0"/>
                <a:cs typeface="Arial" panose="020B0604020202020204" pitchFamily="34" charset="0"/>
              </a:rPr>
              <a:t>0.1</a:t>
            </a:r>
            <a:r>
              <a:rPr lang="en-US" sz="2385" dirty="0">
                <a:latin typeface="Arial" panose="020B0604020202020204" pitchFamily="34" charset="0"/>
                <a:cs typeface="Arial" panose="020B0604020202020204" pitchFamily="34" charset="0"/>
              </a:rPr>
              <a:t> </a:t>
            </a:r>
            <a:r>
              <a:rPr lang="en-US" sz="2385" baseline="30000" dirty="0">
                <a:latin typeface="Arial" panose="020B0604020202020204" pitchFamily="34" charset="0"/>
                <a:cs typeface="Arial" panose="020B0604020202020204" pitchFamily="34" charset="0"/>
              </a:rPr>
              <a:t>°</a:t>
            </a:r>
          </a:p>
          <a:p>
            <a:pPr algn="just">
              <a:lnSpc>
                <a:spcPct val="107000"/>
              </a:lnSpc>
              <a:spcAft>
                <a:spcPts val="763"/>
              </a:spcAft>
            </a:pPr>
            <a:r>
              <a:rPr lang="en-US" sz="2385" b="1" kern="1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Data Preprocessing </a:t>
            </a:r>
          </a:p>
          <a:p>
            <a:pPr marL="326941" indent="-326941" algn="just">
              <a:lnSpc>
                <a:spcPct val="107000"/>
              </a:lnSpc>
              <a:spcAft>
                <a:spcPts val="763"/>
              </a:spcAft>
              <a:buFontTx/>
              <a:buChar char="-"/>
            </a:pPr>
            <a:r>
              <a:rPr lang="en-US" sz="2385"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Data Preparation: Extracted West Africa precipitation data, split into 12-time step sequences (9+3) for sequence-to-sequence modeling.</a:t>
            </a:r>
          </a:p>
          <a:p>
            <a:pPr marL="326941" indent="-326941" algn="just">
              <a:lnSpc>
                <a:spcPct val="107000"/>
              </a:lnSpc>
              <a:spcAft>
                <a:spcPts val="763"/>
              </a:spcAft>
              <a:buFontTx/>
              <a:buChar char="-"/>
            </a:pPr>
            <a:r>
              <a:rPr lang="en-US" sz="2385"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Data Filtering: Applied threshold filtering to remove sequences with precipitation values ≤ 1</a:t>
            </a:r>
            <a:endParaRPr lang="en-US" sz="2385" kern="100" dirty="0">
              <a:solidFill>
                <a:schemeClr val="tx1">
                  <a:lumMod val="95000"/>
                  <a:lumOff val="5000"/>
                </a:schemeClr>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63"/>
              </a:spcAft>
            </a:pPr>
            <a:r>
              <a:rPr lang="en-US" sz="2385"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Train-Validation Split: Divided preprocessed data into 80% training and 20% validation sets</a:t>
            </a:r>
          </a:p>
          <a:p>
            <a:pPr algn="just">
              <a:lnSpc>
                <a:spcPct val="107000"/>
              </a:lnSpc>
              <a:spcAft>
                <a:spcPts val="763"/>
              </a:spcAft>
            </a:pPr>
            <a:endParaRPr lang="en-US" sz="2385" b="1" kern="1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63"/>
              </a:spcAft>
            </a:pPr>
            <a:endParaRPr lang="en-US" sz="2385" baseline="30000" dirty="0">
              <a:latin typeface="Arial" panose="020B0604020202020204" pitchFamily="34" charset="0"/>
              <a:cs typeface="Arial" panose="020B0604020202020204" pitchFamily="34" charset="0"/>
            </a:endParaRPr>
          </a:p>
          <a:p>
            <a:pPr marL="326941" indent="-326941" algn="just">
              <a:lnSpc>
                <a:spcPct val="107000"/>
              </a:lnSpc>
              <a:spcAft>
                <a:spcPts val="763"/>
              </a:spcAft>
              <a:buFontTx/>
              <a:buChar char="-"/>
            </a:pPr>
            <a:endParaRPr lang="en-US" sz="2385" baseline="30000" dirty="0">
              <a:latin typeface="Arial" panose="020B0604020202020204" pitchFamily="34" charset="0"/>
              <a:cs typeface="Arial" panose="020B0604020202020204" pitchFamily="34" charset="0"/>
            </a:endParaRPr>
          </a:p>
          <a:p>
            <a:pPr marL="326941" indent="-326941" algn="just">
              <a:lnSpc>
                <a:spcPct val="107000"/>
              </a:lnSpc>
              <a:spcAft>
                <a:spcPts val="763"/>
              </a:spcAft>
              <a:buFontTx/>
              <a:buChar char="-"/>
            </a:pPr>
            <a:endParaRPr lang="en-US" sz="2385" kern="100" dirty="0">
              <a:latin typeface="Arial" panose="020B0604020202020204" pitchFamily="34" charset="0"/>
              <a:ea typeface="Calibri" panose="020F0502020204030204" pitchFamily="34" charset="0"/>
              <a:cs typeface="Arial" panose="020B0604020202020204" pitchFamily="34" charset="0"/>
            </a:endParaRPr>
          </a:p>
        </p:txBody>
      </p:sp>
      <p:pic>
        <p:nvPicPr>
          <p:cNvPr id="63" name="Picture 62">
            <a:extLst>
              <a:ext uri="{FF2B5EF4-FFF2-40B4-BE49-F238E27FC236}">
                <a16:creationId xmlns:a16="http://schemas.microsoft.com/office/drawing/2014/main" id="{5B8451C5-2325-09E4-6685-10F4D9E527F6}"/>
              </a:ext>
            </a:extLst>
          </p:cNvPr>
          <p:cNvPicPr>
            <a:picLocks noChangeAspect="1"/>
          </p:cNvPicPr>
          <p:nvPr/>
        </p:nvPicPr>
        <p:blipFill>
          <a:blip r:embed="rId6"/>
          <a:stretch>
            <a:fillRect/>
          </a:stretch>
        </p:blipFill>
        <p:spPr>
          <a:xfrm rot="5400000">
            <a:off x="1013358" y="29381023"/>
            <a:ext cx="756239" cy="1434247"/>
          </a:xfrm>
          <a:prstGeom prst="rect">
            <a:avLst/>
          </a:prstGeom>
        </p:spPr>
      </p:pic>
      <p:pic>
        <p:nvPicPr>
          <p:cNvPr id="2097152" name="Picture 2097151">
            <a:extLst>
              <a:ext uri="{FF2B5EF4-FFF2-40B4-BE49-F238E27FC236}">
                <a16:creationId xmlns:a16="http://schemas.microsoft.com/office/drawing/2014/main" id="{AFBFEE51-20EF-17CD-EF32-0E2C5CFF7825}"/>
              </a:ext>
            </a:extLst>
          </p:cNvPr>
          <p:cNvPicPr>
            <a:picLocks noChangeAspect="1"/>
          </p:cNvPicPr>
          <p:nvPr/>
        </p:nvPicPr>
        <p:blipFill>
          <a:blip r:embed="rId6"/>
          <a:stretch>
            <a:fillRect/>
          </a:stretch>
        </p:blipFill>
        <p:spPr>
          <a:xfrm rot="5400000">
            <a:off x="854540" y="29117551"/>
            <a:ext cx="756239" cy="1434247"/>
          </a:xfrm>
          <a:prstGeom prst="rect">
            <a:avLst/>
          </a:prstGeom>
        </p:spPr>
      </p:pic>
      <p:pic>
        <p:nvPicPr>
          <p:cNvPr id="2097153" name="Picture 2097152">
            <a:extLst>
              <a:ext uri="{FF2B5EF4-FFF2-40B4-BE49-F238E27FC236}">
                <a16:creationId xmlns:a16="http://schemas.microsoft.com/office/drawing/2014/main" id="{FE187A9B-D63D-A53C-6F64-D774B02878C7}"/>
              </a:ext>
            </a:extLst>
          </p:cNvPr>
          <p:cNvPicPr>
            <a:picLocks noChangeAspect="1"/>
          </p:cNvPicPr>
          <p:nvPr/>
        </p:nvPicPr>
        <p:blipFill>
          <a:blip r:embed="rId6"/>
          <a:stretch>
            <a:fillRect/>
          </a:stretch>
        </p:blipFill>
        <p:spPr>
          <a:xfrm rot="5400000">
            <a:off x="1805554" y="29873790"/>
            <a:ext cx="756239" cy="1434247"/>
          </a:xfrm>
          <a:prstGeom prst="rect">
            <a:avLst/>
          </a:prstGeom>
        </p:spPr>
      </p:pic>
      <p:pic>
        <p:nvPicPr>
          <p:cNvPr id="2097178" name="Picture 2097177">
            <a:extLst>
              <a:ext uri="{FF2B5EF4-FFF2-40B4-BE49-F238E27FC236}">
                <a16:creationId xmlns:a16="http://schemas.microsoft.com/office/drawing/2014/main" id="{0C065E47-E8B8-641D-1834-A6197B65E207}"/>
              </a:ext>
            </a:extLst>
          </p:cNvPr>
          <p:cNvPicPr>
            <a:picLocks noChangeAspect="1"/>
          </p:cNvPicPr>
          <p:nvPr/>
        </p:nvPicPr>
        <p:blipFill>
          <a:blip r:embed="rId6"/>
          <a:stretch>
            <a:fillRect/>
          </a:stretch>
        </p:blipFill>
        <p:spPr>
          <a:xfrm rot="5400000">
            <a:off x="13404734" y="29679366"/>
            <a:ext cx="756239" cy="1434247"/>
          </a:xfrm>
          <a:prstGeom prst="rect">
            <a:avLst/>
          </a:prstGeom>
        </p:spPr>
      </p:pic>
      <p:pic>
        <p:nvPicPr>
          <p:cNvPr id="2097179" name="Graphic 2097178" descr="Gears outline">
            <a:extLst>
              <a:ext uri="{FF2B5EF4-FFF2-40B4-BE49-F238E27FC236}">
                <a16:creationId xmlns:a16="http://schemas.microsoft.com/office/drawing/2014/main" id="{1AA38C39-8877-98F2-9B38-3F03FA320C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66942" y="29342734"/>
            <a:ext cx="1362196" cy="1362196"/>
          </a:xfrm>
          <a:prstGeom prst="rect">
            <a:avLst/>
          </a:prstGeom>
        </p:spPr>
      </p:pic>
      <p:sp>
        <p:nvSpPr>
          <p:cNvPr id="2097180" name="Rectangle: Rounded Corners 2097179">
            <a:extLst>
              <a:ext uri="{FF2B5EF4-FFF2-40B4-BE49-F238E27FC236}">
                <a16:creationId xmlns:a16="http://schemas.microsoft.com/office/drawing/2014/main" id="{97C722D1-FF40-CBA7-E799-0AE7148B191C}"/>
              </a:ext>
            </a:extLst>
          </p:cNvPr>
          <p:cNvSpPr/>
          <p:nvPr/>
        </p:nvSpPr>
        <p:spPr>
          <a:xfrm>
            <a:off x="7678789" y="29185914"/>
            <a:ext cx="1894401" cy="1824464"/>
          </a:xfrm>
          <a:prstGeom prst="roundRect">
            <a:avLst/>
          </a:prstGeom>
          <a:noFill/>
          <a:ln w="25400">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656"/>
          </a:p>
        </p:txBody>
      </p:sp>
      <p:pic>
        <p:nvPicPr>
          <p:cNvPr id="2097181" name="Picture 2097180">
            <a:extLst>
              <a:ext uri="{FF2B5EF4-FFF2-40B4-BE49-F238E27FC236}">
                <a16:creationId xmlns:a16="http://schemas.microsoft.com/office/drawing/2014/main" id="{84544293-0B01-28FB-6DB7-3D67A36764E4}"/>
              </a:ext>
            </a:extLst>
          </p:cNvPr>
          <p:cNvPicPr>
            <a:picLocks noChangeAspect="1"/>
          </p:cNvPicPr>
          <p:nvPr/>
        </p:nvPicPr>
        <p:blipFill>
          <a:blip r:embed="rId9"/>
          <a:stretch>
            <a:fillRect/>
          </a:stretch>
        </p:blipFill>
        <p:spPr>
          <a:xfrm rot="10800000">
            <a:off x="8037928" y="29419813"/>
            <a:ext cx="1176123" cy="1176123"/>
          </a:xfrm>
          <a:prstGeom prst="rect">
            <a:avLst/>
          </a:prstGeom>
        </p:spPr>
      </p:pic>
      <p:pic>
        <p:nvPicPr>
          <p:cNvPr id="2097182" name="Picture 2097181">
            <a:extLst>
              <a:ext uri="{FF2B5EF4-FFF2-40B4-BE49-F238E27FC236}">
                <a16:creationId xmlns:a16="http://schemas.microsoft.com/office/drawing/2014/main" id="{3E2E2316-1CF6-6754-F0C3-CE9EA5FF17B2}"/>
              </a:ext>
            </a:extLst>
          </p:cNvPr>
          <p:cNvPicPr>
            <a:picLocks noChangeAspect="1"/>
          </p:cNvPicPr>
          <p:nvPr/>
        </p:nvPicPr>
        <p:blipFill>
          <a:blip r:embed="rId6"/>
          <a:stretch>
            <a:fillRect/>
          </a:stretch>
        </p:blipFill>
        <p:spPr>
          <a:xfrm rot="5400000">
            <a:off x="12938489" y="29384373"/>
            <a:ext cx="756238" cy="1434248"/>
          </a:xfrm>
          <a:prstGeom prst="rect">
            <a:avLst/>
          </a:prstGeom>
        </p:spPr>
      </p:pic>
      <p:pic>
        <p:nvPicPr>
          <p:cNvPr id="2097183" name="Picture 2097182">
            <a:extLst>
              <a:ext uri="{FF2B5EF4-FFF2-40B4-BE49-F238E27FC236}">
                <a16:creationId xmlns:a16="http://schemas.microsoft.com/office/drawing/2014/main" id="{0CE8C7FC-1BAA-F8F9-A391-C156FC450B56}"/>
              </a:ext>
            </a:extLst>
          </p:cNvPr>
          <p:cNvPicPr>
            <a:picLocks noChangeAspect="1"/>
          </p:cNvPicPr>
          <p:nvPr/>
        </p:nvPicPr>
        <p:blipFill>
          <a:blip r:embed="rId6"/>
          <a:stretch>
            <a:fillRect/>
          </a:stretch>
        </p:blipFill>
        <p:spPr>
          <a:xfrm rot="5400000">
            <a:off x="12551054" y="29234813"/>
            <a:ext cx="756239" cy="1434247"/>
          </a:xfrm>
          <a:prstGeom prst="rect">
            <a:avLst/>
          </a:prstGeom>
        </p:spPr>
      </p:pic>
      <p:grpSp>
        <p:nvGrpSpPr>
          <p:cNvPr id="2097190" name="Group 2097189">
            <a:extLst>
              <a:ext uri="{FF2B5EF4-FFF2-40B4-BE49-F238E27FC236}">
                <a16:creationId xmlns:a16="http://schemas.microsoft.com/office/drawing/2014/main" id="{FC5164CE-B048-B4DC-4F35-702EFAA6F508}"/>
              </a:ext>
            </a:extLst>
          </p:cNvPr>
          <p:cNvGrpSpPr/>
          <p:nvPr/>
        </p:nvGrpSpPr>
        <p:grpSpPr>
          <a:xfrm>
            <a:off x="2503383" y="21724117"/>
            <a:ext cx="11361515" cy="4108309"/>
            <a:chOff x="1494789" y="1452622"/>
            <a:chExt cx="9819513" cy="4149090"/>
          </a:xfrm>
        </p:grpSpPr>
        <p:pic>
          <p:nvPicPr>
            <p:cNvPr id="2097191" name="Picture 2097190">
              <a:extLst>
                <a:ext uri="{FF2B5EF4-FFF2-40B4-BE49-F238E27FC236}">
                  <a16:creationId xmlns:a16="http://schemas.microsoft.com/office/drawing/2014/main" id="{E363BD76-19CC-8FF6-93D8-0478709A380E}"/>
                </a:ext>
              </a:extLst>
            </p:cNvPr>
            <p:cNvPicPr>
              <a:picLocks noChangeAspect="1"/>
            </p:cNvPicPr>
            <p:nvPr/>
          </p:nvPicPr>
          <p:blipFill>
            <a:blip r:embed="rId10"/>
            <a:stretch>
              <a:fillRect/>
            </a:stretch>
          </p:blipFill>
          <p:spPr>
            <a:xfrm>
              <a:off x="1494789" y="1452622"/>
              <a:ext cx="9819513" cy="4149090"/>
            </a:xfrm>
            <a:prstGeom prst="rect">
              <a:avLst/>
            </a:prstGeom>
            <a:solidFill>
              <a:srgbClr val="FF40FF"/>
            </a:solidFill>
            <a:ln w="38100">
              <a:solidFill>
                <a:schemeClr val="accent6">
                  <a:lumMod val="60000"/>
                  <a:lumOff val="40000"/>
                </a:schemeClr>
              </a:solidFill>
            </a:ln>
          </p:spPr>
        </p:pic>
        <p:sp>
          <p:nvSpPr>
            <p:cNvPr id="2097192" name="TextBox 2097191">
              <a:extLst>
                <a:ext uri="{FF2B5EF4-FFF2-40B4-BE49-F238E27FC236}">
                  <a16:creationId xmlns:a16="http://schemas.microsoft.com/office/drawing/2014/main" id="{C21917AA-EE82-90BE-48C5-9B984159155B}"/>
                </a:ext>
              </a:extLst>
            </p:cNvPr>
            <p:cNvSpPr txBox="1"/>
            <p:nvPr/>
          </p:nvSpPr>
          <p:spPr>
            <a:xfrm>
              <a:off x="2255520" y="4638490"/>
              <a:ext cx="1981200" cy="389006"/>
            </a:xfrm>
            <a:prstGeom prst="rect">
              <a:avLst/>
            </a:prstGeom>
            <a:solidFill>
              <a:schemeClr val="bg1"/>
            </a:solidFill>
          </p:spPr>
          <p:txBody>
            <a:bodyPr wrap="square" rtlCol="0">
              <a:spAutoFit/>
            </a:bodyPr>
            <a:lstStyle/>
            <a:p>
              <a:pPr algn="ctr"/>
              <a:r>
                <a:rPr lang="en-US" sz="1907" b="1" dirty="0">
                  <a:solidFill>
                    <a:schemeClr val="tx1">
                      <a:lumMod val="95000"/>
                      <a:lumOff val="5000"/>
                    </a:schemeClr>
                  </a:solidFill>
                  <a:latin typeface="Arial" panose="020B0604020202020204" pitchFamily="34" charset="0"/>
                  <a:cs typeface="Arial" panose="020B0604020202020204" pitchFamily="34" charset="0"/>
                </a:rPr>
                <a:t>Context past  </a:t>
              </a:r>
            </a:p>
          </p:txBody>
        </p:sp>
        <p:sp>
          <p:nvSpPr>
            <p:cNvPr id="2097193" name="TextBox 2097192">
              <a:extLst>
                <a:ext uri="{FF2B5EF4-FFF2-40B4-BE49-F238E27FC236}">
                  <a16:creationId xmlns:a16="http://schemas.microsoft.com/office/drawing/2014/main" id="{62DD10BD-BE03-F8FF-00CB-6AAE962CD714}"/>
                </a:ext>
              </a:extLst>
            </p:cNvPr>
            <p:cNvSpPr txBox="1"/>
            <p:nvPr/>
          </p:nvSpPr>
          <p:spPr>
            <a:xfrm>
              <a:off x="5358666" y="4124646"/>
              <a:ext cx="2091755" cy="1040780"/>
            </a:xfrm>
            <a:prstGeom prst="rect">
              <a:avLst/>
            </a:prstGeom>
            <a:solidFill>
              <a:schemeClr val="bg1"/>
            </a:solidFill>
          </p:spPr>
          <p:txBody>
            <a:bodyPr wrap="square" rtlCol="0">
              <a:spAutoFit/>
            </a:bodyPr>
            <a:lstStyle/>
            <a:p>
              <a:pPr algn="ctr"/>
              <a:r>
                <a:rPr lang="en-US" sz="1525" b="1" dirty="0" err="1">
                  <a:solidFill>
                    <a:schemeClr val="tx1">
                      <a:lumMod val="95000"/>
                      <a:lumOff val="5000"/>
                    </a:schemeClr>
                  </a:solidFill>
                  <a:latin typeface="Arial" panose="020B0604020202020204" pitchFamily="34" charset="0"/>
                  <a:cs typeface="Arial" panose="020B0604020202020204" pitchFamily="34" charset="0"/>
                </a:rPr>
                <a:t>DeepL</a:t>
              </a:r>
              <a:r>
                <a:rPr lang="en-US" sz="1525" b="1" dirty="0">
                  <a:solidFill>
                    <a:schemeClr val="tx1">
                      <a:lumMod val="95000"/>
                      <a:lumOff val="5000"/>
                    </a:schemeClr>
                  </a:solidFill>
                  <a:latin typeface="Arial" panose="020B0604020202020204" pitchFamily="34" charset="0"/>
                  <a:cs typeface="Arial" panose="020B0604020202020204" pitchFamily="34" charset="0"/>
                </a:rPr>
                <a:t> (CNN-RNN, GANs),</a:t>
              </a:r>
            </a:p>
            <a:p>
              <a:pPr algn="ctr"/>
              <a:r>
                <a:rPr lang="en-US" sz="1525" b="1" dirty="0">
                  <a:solidFill>
                    <a:schemeClr val="tx1">
                      <a:lumMod val="95000"/>
                      <a:lumOff val="5000"/>
                    </a:schemeClr>
                  </a:solidFill>
                  <a:latin typeface="Arial" panose="020B0604020202020204" pitchFamily="34" charset="0"/>
                  <a:cs typeface="Arial" panose="020B0604020202020204" pitchFamily="34" charset="0"/>
                </a:rPr>
                <a:t>Optical flow (</a:t>
              </a:r>
              <a:r>
                <a:rPr lang="en-US" sz="1525" b="1" dirty="0" err="1">
                  <a:solidFill>
                    <a:schemeClr val="tx1">
                      <a:lumMod val="95000"/>
                      <a:lumOff val="5000"/>
                    </a:schemeClr>
                  </a:solidFill>
                  <a:latin typeface="Arial" panose="020B0604020202020204" pitchFamily="34" charset="0"/>
                  <a:cs typeface="Arial" panose="020B0604020202020204" pitchFamily="34" charset="0"/>
                </a:rPr>
                <a:t>pySteps</a:t>
              </a:r>
              <a:r>
                <a:rPr lang="en-US" sz="1525" b="1" dirty="0">
                  <a:solidFill>
                    <a:schemeClr val="tx1">
                      <a:lumMod val="95000"/>
                      <a:lumOff val="5000"/>
                    </a:schemeClr>
                  </a:solidFill>
                  <a:latin typeface="Arial" panose="020B0604020202020204" pitchFamily="34" charset="0"/>
                  <a:cs typeface="Arial" panose="020B0604020202020204" pitchFamily="34" charset="0"/>
                </a:rPr>
                <a:t>, </a:t>
              </a:r>
              <a:r>
                <a:rPr lang="en-US" sz="1525" b="1" dirty="0" err="1">
                  <a:solidFill>
                    <a:schemeClr val="tx1">
                      <a:lumMod val="95000"/>
                      <a:lumOff val="5000"/>
                    </a:schemeClr>
                  </a:solidFill>
                  <a:latin typeface="Arial" panose="020B0604020202020204" pitchFamily="34" charset="0"/>
                  <a:cs typeface="Arial" panose="020B0604020202020204" pitchFamily="34" charset="0"/>
                </a:rPr>
                <a:t>rainmotion</a:t>
              </a:r>
              <a:r>
                <a:rPr lang="en-US" sz="1525" b="1" dirty="0">
                  <a:solidFill>
                    <a:schemeClr val="tx1">
                      <a:lumMod val="95000"/>
                      <a:lumOff val="5000"/>
                    </a:schemeClr>
                  </a:solidFill>
                  <a:latin typeface="Arial" panose="020B0604020202020204" pitchFamily="34" charset="0"/>
                  <a:cs typeface="Arial" panose="020B0604020202020204" pitchFamily="34" charset="0"/>
                </a:rPr>
                <a:t>)</a:t>
              </a:r>
            </a:p>
          </p:txBody>
        </p:sp>
        <p:sp>
          <p:nvSpPr>
            <p:cNvPr id="2097194" name="TextBox 2097193">
              <a:extLst>
                <a:ext uri="{FF2B5EF4-FFF2-40B4-BE49-F238E27FC236}">
                  <a16:creationId xmlns:a16="http://schemas.microsoft.com/office/drawing/2014/main" id="{9E7DE326-1144-E8E4-85A1-2E73C04AA320}"/>
                </a:ext>
              </a:extLst>
            </p:cNvPr>
            <p:cNvSpPr txBox="1"/>
            <p:nvPr/>
          </p:nvSpPr>
          <p:spPr>
            <a:xfrm>
              <a:off x="8716011" y="4712583"/>
              <a:ext cx="1981200" cy="685360"/>
            </a:xfrm>
            <a:prstGeom prst="rect">
              <a:avLst/>
            </a:prstGeom>
            <a:solidFill>
              <a:schemeClr val="bg1"/>
            </a:solidFill>
          </p:spPr>
          <p:txBody>
            <a:bodyPr wrap="square" rtlCol="0">
              <a:spAutoFit/>
            </a:bodyPr>
            <a:lstStyle/>
            <a:p>
              <a:pPr algn="ctr"/>
              <a:r>
                <a:rPr lang="en-US" sz="1907" b="1" dirty="0">
                  <a:solidFill>
                    <a:schemeClr val="tx1">
                      <a:lumMod val="95000"/>
                      <a:lumOff val="5000"/>
                    </a:schemeClr>
                  </a:solidFill>
                  <a:latin typeface="Arial" panose="020B0604020202020204" pitchFamily="34" charset="0"/>
                  <a:cs typeface="Arial" panose="020B0604020202020204" pitchFamily="34" charset="0"/>
                </a:rPr>
                <a:t>Nowcast next  90 mins</a:t>
              </a:r>
            </a:p>
          </p:txBody>
        </p:sp>
      </p:grpSp>
      <p:cxnSp>
        <p:nvCxnSpPr>
          <p:cNvPr id="2097198" name="Straight Arrow Connector 2097197">
            <a:extLst>
              <a:ext uri="{FF2B5EF4-FFF2-40B4-BE49-F238E27FC236}">
                <a16:creationId xmlns:a16="http://schemas.microsoft.com/office/drawing/2014/main" id="{EC8B3EA8-803C-E802-29D9-DC72EEDE0339}"/>
              </a:ext>
            </a:extLst>
          </p:cNvPr>
          <p:cNvCxnSpPr/>
          <p:nvPr/>
        </p:nvCxnSpPr>
        <p:spPr>
          <a:xfrm>
            <a:off x="2891415" y="30078897"/>
            <a:ext cx="1921607"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97199" name="Straight Arrow Connector 2097198">
            <a:extLst>
              <a:ext uri="{FF2B5EF4-FFF2-40B4-BE49-F238E27FC236}">
                <a16:creationId xmlns:a16="http://schemas.microsoft.com/office/drawing/2014/main" id="{59F5CD43-FA8E-5DBA-D31A-D850354A17D2}"/>
              </a:ext>
            </a:extLst>
          </p:cNvPr>
          <p:cNvCxnSpPr/>
          <p:nvPr/>
        </p:nvCxnSpPr>
        <p:spPr>
          <a:xfrm>
            <a:off x="5657332" y="30144016"/>
            <a:ext cx="1921607"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97200" name="Straight Arrow Connector 2097199">
            <a:extLst>
              <a:ext uri="{FF2B5EF4-FFF2-40B4-BE49-F238E27FC236}">
                <a16:creationId xmlns:a16="http://schemas.microsoft.com/office/drawing/2014/main" id="{3AB5F585-4962-F0C8-4F18-6372A735BB23}"/>
              </a:ext>
            </a:extLst>
          </p:cNvPr>
          <p:cNvCxnSpPr/>
          <p:nvPr/>
        </p:nvCxnSpPr>
        <p:spPr>
          <a:xfrm>
            <a:off x="9932403" y="30187652"/>
            <a:ext cx="1921607"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97201" name="Picture 2097200">
            <a:extLst>
              <a:ext uri="{FF2B5EF4-FFF2-40B4-BE49-F238E27FC236}">
                <a16:creationId xmlns:a16="http://schemas.microsoft.com/office/drawing/2014/main" id="{8B5C57EF-A219-28FC-BCAA-8A23A5BBB6A0}"/>
              </a:ext>
            </a:extLst>
          </p:cNvPr>
          <p:cNvPicPr>
            <a:picLocks noChangeAspect="1"/>
          </p:cNvPicPr>
          <p:nvPr/>
        </p:nvPicPr>
        <p:blipFill>
          <a:blip r:embed="rId6"/>
          <a:stretch>
            <a:fillRect/>
          </a:stretch>
        </p:blipFill>
        <p:spPr>
          <a:xfrm rot="5400000">
            <a:off x="8181900" y="37245226"/>
            <a:ext cx="627351" cy="1189805"/>
          </a:xfrm>
          <a:prstGeom prst="rect">
            <a:avLst/>
          </a:prstGeom>
        </p:spPr>
      </p:pic>
      <p:pic>
        <p:nvPicPr>
          <p:cNvPr id="2097202" name="Picture 2097201">
            <a:extLst>
              <a:ext uri="{FF2B5EF4-FFF2-40B4-BE49-F238E27FC236}">
                <a16:creationId xmlns:a16="http://schemas.microsoft.com/office/drawing/2014/main" id="{77F87EA6-BCA8-9D0E-8A93-95A685CD7930}"/>
              </a:ext>
            </a:extLst>
          </p:cNvPr>
          <p:cNvPicPr>
            <a:picLocks noChangeAspect="1"/>
          </p:cNvPicPr>
          <p:nvPr/>
        </p:nvPicPr>
        <p:blipFill>
          <a:blip r:embed="rId6"/>
          <a:stretch>
            <a:fillRect/>
          </a:stretch>
        </p:blipFill>
        <p:spPr>
          <a:xfrm rot="5400000">
            <a:off x="1378363" y="29548317"/>
            <a:ext cx="756239" cy="1434247"/>
          </a:xfrm>
          <a:prstGeom prst="rect">
            <a:avLst/>
          </a:prstGeom>
        </p:spPr>
      </p:pic>
      <p:sp>
        <p:nvSpPr>
          <p:cNvPr id="2097203" name="TextBox 2097202">
            <a:extLst>
              <a:ext uri="{FF2B5EF4-FFF2-40B4-BE49-F238E27FC236}">
                <a16:creationId xmlns:a16="http://schemas.microsoft.com/office/drawing/2014/main" id="{5F88F803-3AC4-D471-1B61-2C11D000594C}"/>
              </a:ext>
            </a:extLst>
          </p:cNvPr>
          <p:cNvSpPr txBox="1"/>
          <p:nvPr/>
        </p:nvSpPr>
        <p:spPr>
          <a:xfrm>
            <a:off x="994575" y="31072937"/>
            <a:ext cx="1945504" cy="678624"/>
          </a:xfrm>
          <a:prstGeom prst="rect">
            <a:avLst/>
          </a:prstGeom>
          <a:noFill/>
        </p:spPr>
        <p:txBody>
          <a:bodyPr wrap="square" rtlCol="0">
            <a:spAutoFit/>
          </a:bodyPr>
          <a:lstStyle/>
          <a:p>
            <a:pPr algn="ctr"/>
            <a:r>
              <a:rPr lang="en-GB" sz="1907" b="1" dirty="0">
                <a:latin typeface="Abadi" panose="020B0604020104020204" pitchFamily="34" charset="0"/>
              </a:rPr>
              <a:t>9 timesteps input</a:t>
            </a:r>
          </a:p>
        </p:txBody>
      </p:sp>
      <p:sp>
        <p:nvSpPr>
          <p:cNvPr id="2097204" name="TextBox 2097203">
            <a:extLst>
              <a:ext uri="{FF2B5EF4-FFF2-40B4-BE49-F238E27FC236}">
                <a16:creationId xmlns:a16="http://schemas.microsoft.com/office/drawing/2014/main" id="{06854AFD-1B13-4DB4-6EF1-8BDF5C067EB2}"/>
              </a:ext>
            </a:extLst>
          </p:cNvPr>
          <p:cNvSpPr txBox="1"/>
          <p:nvPr/>
        </p:nvSpPr>
        <p:spPr>
          <a:xfrm>
            <a:off x="4375287" y="31155384"/>
            <a:ext cx="1945504" cy="385811"/>
          </a:xfrm>
          <a:prstGeom prst="rect">
            <a:avLst/>
          </a:prstGeom>
          <a:noFill/>
        </p:spPr>
        <p:txBody>
          <a:bodyPr wrap="square" rtlCol="0">
            <a:spAutoFit/>
          </a:bodyPr>
          <a:lstStyle/>
          <a:p>
            <a:pPr algn="ctr"/>
            <a:r>
              <a:rPr lang="en-GB" sz="1907" b="1" dirty="0">
                <a:latin typeface="Abadi" panose="020B0604020104020204" pitchFamily="34" charset="0"/>
              </a:rPr>
              <a:t>Preprocessing</a:t>
            </a:r>
          </a:p>
        </p:txBody>
      </p:sp>
      <p:sp>
        <p:nvSpPr>
          <p:cNvPr id="2097205" name="TextBox 2097204">
            <a:extLst>
              <a:ext uri="{FF2B5EF4-FFF2-40B4-BE49-F238E27FC236}">
                <a16:creationId xmlns:a16="http://schemas.microsoft.com/office/drawing/2014/main" id="{FEA1E2B6-FDF3-A328-5CB4-C5369F56BFC9}"/>
              </a:ext>
            </a:extLst>
          </p:cNvPr>
          <p:cNvSpPr txBox="1"/>
          <p:nvPr/>
        </p:nvSpPr>
        <p:spPr>
          <a:xfrm>
            <a:off x="7678789" y="31112054"/>
            <a:ext cx="1945504" cy="674912"/>
          </a:xfrm>
          <a:prstGeom prst="rect">
            <a:avLst/>
          </a:prstGeom>
          <a:noFill/>
        </p:spPr>
        <p:txBody>
          <a:bodyPr wrap="square" rtlCol="0">
            <a:spAutoFit/>
          </a:bodyPr>
          <a:lstStyle/>
          <a:p>
            <a:pPr algn="ctr"/>
            <a:r>
              <a:rPr lang="en-GB" sz="1907" b="1" dirty="0">
                <a:latin typeface="Abadi" panose="020B0604020104020204" pitchFamily="34" charset="0"/>
              </a:rPr>
              <a:t>AI models monitoring</a:t>
            </a:r>
          </a:p>
        </p:txBody>
      </p:sp>
      <p:sp>
        <p:nvSpPr>
          <p:cNvPr id="2097206" name="TextBox 2097205">
            <a:extLst>
              <a:ext uri="{FF2B5EF4-FFF2-40B4-BE49-F238E27FC236}">
                <a16:creationId xmlns:a16="http://schemas.microsoft.com/office/drawing/2014/main" id="{F974FEDD-1294-0B13-6BDB-D38FB4371269}"/>
              </a:ext>
            </a:extLst>
          </p:cNvPr>
          <p:cNvSpPr txBox="1"/>
          <p:nvPr/>
        </p:nvSpPr>
        <p:spPr>
          <a:xfrm>
            <a:off x="12610727" y="31140483"/>
            <a:ext cx="1945504" cy="674912"/>
          </a:xfrm>
          <a:prstGeom prst="rect">
            <a:avLst/>
          </a:prstGeom>
          <a:noFill/>
        </p:spPr>
        <p:txBody>
          <a:bodyPr wrap="square" rtlCol="0">
            <a:spAutoFit/>
          </a:bodyPr>
          <a:lstStyle/>
          <a:p>
            <a:pPr algn="ctr"/>
            <a:r>
              <a:rPr lang="en-GB" sz="1907" b="1" dirty="0">
                <a:latin typeface="Abadi" panose="020B0604020104020204" pitchFamily="34" charset="0"/>
              </a:rPr>
              <a:t>3 timesteps output</a:t>
            </a:r>
          </a:p>
        </p:txBody>
      </p:sp>
      <p:sp>
        <p:nvSpPr>
          <p:cNvPr id="2097207" name="Text Box 2">
            <a:extLst>
              <a:ext uri="{FF2B5EF4-FFF2-40B4-BE49-F238E27FC236}">
                <a16:creationId xmlns:a16="http://schemas.microsoft.com/office/drawing/2014/main" id="{B6B4BB99-0601-D452-9F8D-0E5C023F8D58}"/>
              </a:ext>
            </a:extLst>
          </p:cNvPr>
          <p:cNvSpPr txBox="1">
            <a:spLocks noChangeArrowheads="1"/>
          </p:cNvSpPr>
          <p:nvPr/>
        </p:nvSpPr>
        <p:spPr bwMode="auto">
          <a:xfrm>
            <a:off x="318414" y="36636434"/>
            <a:ext cx="4494608" cy="460861"/>
          </a:xfrm>
          <a:prstGeom prst="rect">
            <a:avLst/>
          </a:prstGeom>
          <a:solidFill>
            <a:schemeClr val="accent6">
              <a:lumMod val="20000"/>
              <a:lumOff val="80000"/>
            </a:schemeClr>
          </a:solidFill>
          <a:ln w="9525">
            <a:solidFill>
              <a:srgbClr val="000000"/>
            </a:solidFill>
            <a:miter lim="800000"/>
            <a:headEnd/>
            <a:tailEnd/>
          </a:ln>
        </p:spPr>
        <p:txBody>
          <a:bodyPr rot="0" vert="horz" wrap="square" lIns="87181" tIns="43590" rIns="87181" bIns="43590" anchor="t" anchorCtr="0">
            <a:noAutofit/>
          </a:bodyPr>
          <a:lstStyle/>
          <a:p>
            <a:pPr algn="ctr">
              <a:lnSpc>
                <a:spcPct val="107000"/>
              </a:lnSpc>
              <a:spcAft>
                <a:spcPts val="763"/>
              </a:spcAft>
            </a:pPr>
            <a:r>
              <a:rPr lang="en-US" sz="2385"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MODEL ARCHITECTURE</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97208" name="Picture 2097207">
            <a:extLst>
              <a:ext uri="{FF2B5EF4-FFF2-40B4-BE49-F238E27FC236}">
                <a16:creationId xmlns:a16="http://schemas.microsoft.com/office/drawing/2014/main" id="{B474C66C-AA0E-FE7F-959F-7551DAD80F31}"/>
              </a:ext>
            </a:extLst>
          </p:cNvPr>
          <p:cNvPicPr>
            <a:picLocks noChangeAspect="1"/>
          </p:cNvPicPr>
          <p:nvPr/>
        </p:nvPicPr>
        <p:blipFill>
          <a:blip r:embed="rId11"/>
          <a:stretch>
            <a:fillRect/>
          </a:stretch>
        </p:blipFill>
        <p:spPr>
          <a:xfrm>
            <a:off x="8868821" y="38995414"/>
            <a:ext cx="4337632" cy="2444124"/>
          </a:xfrm>
          <a:prstGeom prst="rect">
            <a:avLst/>
          </a:prstGeom>
        </p:spPr>
      </p:pic>
      <p:pic>
        <p:nvPicPr>
          <p:cNvPr id="2097210" name="Picture 2097209">
            <a:extLst>
              <a:ext uri="{FF2B5EF4-FFF2-40B4-BE49-F238E27FC236}">
                <a16:creationId xmlns:a16="http://schemas.microsoft.com/office/drawing/2014/main" id="{5D120B4C-1D22-B2E0-2319-AE7E426742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01723" y="36797227"/>
            <a:ext cx="3138873" cy="2741709"/>
          </a:xfrm>
          <a:prstGeom prst="rect">
            <a:avLst/>
          </a:prstGeom>
        </p:spPr>
      </p:pic>
      <p:pic>
        <p:nvPicPr>
          <p:cNvPr id="74" name="Picture 73">
            <a:extLst>
              <a:ext uri="{FF2B5EF4-FFF2-40B4-BE49-F238E27FC236}">
                <a16:creationId xmlns:a16="http://schemas.microsoft.com/office/drawing/2014/main" id="{CB68D201-A38C-B7CB-4F9B-5ED082A2C609}"/>
              </a:ext>
            </a:extLst>
          </p:cNvPr>
          <p:cNvPicPr>
            <a:picLocks noChangeAspect="1"/>
          </p:cNvPicPr>
          <p:nvPr/>
        </p:nvPicPr>
        <p:blipFill>
          <a:blip r:embed="rId6"/>
          <a:stretch>
            <a:fillRect/>
          </a:stretch>
        </p:blipFill>
        <p:spPr>
          <a:xfrm rot="5400000">
            <a:off x="14399993" y="37230290"/>
            <a:ext cx="637664" cy="1209365"/>
          </a:xfrm>
          <a:prstGeom prst="rect">
            <a:avLst/>
          </a:prstGeom>
        </p:spPr>
      </p:pic>
      <p:cxnSp>
        <p:nvCxnSpPr>
          <p:cNvPr id="76" name="Straight Arrow Connector 75">
            <a:extLst>
              <a:ext uri="{FF2B5EF4-FFF2-40B4-BE49-F238E27FC236}">
                <a16:creationId xmlns:a16="http://schemas.microsoft.com/office/drawing/2014/main" id="{155C951D-4329-2FD2-C3AF-279DFC771E86}"/>
              </a:ext>
            </a:extLst>
          </p:cNvPr>
          <p:cNvCxnSpPr/>
          <p:nvPr/>
        </p:nvCxnSpPr>
        <p:spPr>
          <a:xfrm>
            <a:off x="9214051" y="37898293"/>
            <a:ext cx="567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1E8A3B19-20D4-7B3B-AE9B-B2F156B477F0}"/>
              </a:ext>
            </a:extLst>
          </p:cNvPr>
          <p:cNvCxnSpPr/>
          <p:nvPr/>
        </p:nvCxnSpPr>
        <p:spPr>
          <a:xfrm>
            <a:off x="13316608" y="37898293"/>
            <a:ext cx="567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CEF4B3B2-C6F5-71F8-0749-2459068B4CE0}"/>
              </a:ext>
            </a:extLst>
          </p:cNvPr>
          <p:cNvSpPr txBox="1"/>
          <p:nvPr/>
        </p:nvSpPr>
        <p:spPr>
          <a:xfrm>
            <a:off x="7571624" y="41398248"/>
            <a:ext cx="8293454" cy="792288"/>
          </a:xfrm>
          <a:prstGeom prst="rect">
            <a:avLst/>
          </a:prstGeom>
          <a:noFill/>
        </p:spPr>
        <p:txBody>
          <a:bodyPr wrap="square" rtlCol="0">
            <a:spAutoFit/>
          </a:bodyPr>
          <a:lstStyle/>
          <a:p>
            <a:r>
              <a:rPr lang="en-US" sz="2288" b="1" i="1" dirty="0">
                <a:solidFill>
                  <a:schemeClr val="accent6">
                    <a:lumMod val="50000"/>
                  </a:schemeClr>
                </a:solidFill>
              </a:rPr>
              <a:t>Figure 2</a:t>
            </a:r>
            <a:r>
              <a:rPr lang="en-US" sz="2288" i="1" dirty="0">
                <a:solidFill>
                  <a:schemeClr val="accent6">
                    <a:lumMod val="50000"/>
                  </a:schemeClr>
                </a:solidFill>
              </a:rPr>
              <a:t>: Generalized Structure of Convolution Long Short-Term Memory (CONVLSTM) -RESIDUAL architecture</a:t>
            </a:r>
          </a:p>
        </p:txBody>
      </p:sp>
      <p:sp>
        <p:nvSpPr>
          <p:cNvPr id="82" name="TextBox 81">
            <a:extLst>
              <a:ext uri="{FF2B5EF4-FFF2-40B4-BE49-F238E27FC236}">
                <a16:creationId xmlns:a16="http://schemas.microsoft.com/office/drawing/2014/main" id="{47E42D53-43F7-2358-1D6C-5E2B2CC12F63}"/>
              </a:ext>
            </a:extLst>
          </p:cNvPr>
          <p:cNvSpPr txBox="1"/>
          <p:nvPr/>
        </p:nvSpPr>
        <p:spPr>
          <a:xfrm>
            <a:off x="378931" y="37564037"/>
            <a:ext cx="7043238" cy="3762568"/>
          </a:xfrm>
          <a:prstGeom prst="rect">
            <a:avLst/>
          </a:prstGeom>
          <a:noFill/>
        </p:spPr>
        <p:txBody>
          <a:bodyPr wrap="square" rtlCol="0">
            <a:spAutoFit/>
          </a:bodyPr>
          <a:lstStyle/>
          <a:p>
            <a:pPr marL="326941" indent="-326941">
              <a:buFont typeface="Arial" panose="020B0604020202020204" pitchFamily="34" charset="0"/>
              <a:buChar char="•"/>
            </a:pPr>
            <a:r>
              <a:rPr lang="en-US" sz="2385" dirty="0">
                <a:latin typeface="Arial" panose="020B0604020202020204" pitchFamily="34" charset="0"/>
                <a:cs typeface="Arial" panose="020B0604020202020204" pitchFamily="34" charset="0"/>
              </a:rPr>
              <a:t>The number of convolutional filter decreases with the depth of network</a:t>
            </a:r>
          </a:p>
          <a:p>
            <a:endParaRPr lang="en-US" sz="2385" dirty="0">
              <a:latin typeface="Arial" panose="020B0604020202020204" pitchFamily="34" charset="0"/>
              <a:cs typeface="Arial" panose="020B0604020202020204" pitchFamily="34" charset="0"/>
            </a:endParaRPr>
          </a:p>
          <a:p>
            <a:pPr marL="326941" indent="-326941">
              <a:buFont typeface="Arial" panose="020B0604020202020204" pitchFamily="34" charset="0"/>
              <a:buChar char="•"/>
            </a:pPr>
            <a:r>
              <a:rPr lang="en-US" sz="2385" dirty="0">
                <a:latin typeface="Arial" panose="020B0604020202020204" pitchFamily="34" charset="0"/>
                <a:cs typeface="Arial" panose="020B0604020202020204" pitchFamily="34" charset="0"/>
              </a:rPr>
              <a:t>Rectified Linear Units(</a:t>
            </a:r>
            <a:r>
              <a:rPr lang="en-US" sz="2385" dirty="0" err="1">
                <a:latin typeface="Arial" panose="020B0604020202020204" pitchFamily="34" charset="0"/>
                <a:cs typeface="Arial" panose="020B0604020202020204" pitchFamily="34" charset="0"/>
              </a:rPr>
              <a:t>ReLU</a:t>
            </a:r>
            <a:r>
              <a:rPr lang="en-US" sz="2385" dirty="0">
                <a:latin typeface="Arial" panose="020B0604020202020204" pitchFamily="34" charset="0"/>
                <a:cs typeface="Arial" panose="020B0604020202020204" pitchFamily="34" charset="0"/>
              </a:rPr>
              <a:t>) used as activation function</a:t>
            </a:r>
          </a:p>
          <a:p>
            <a:endParaRPr lang="en-US" sz="2385" dirty="0">
              <a:latin typeface="Arial" panose="020B0604020202020204" pitchFamily="34" charset="0"/>
              <a:cs typeface="Arial" panose="020B0604020202020204" pitchFamily="34" charset="0"/>
            </a:endParaRPr>
          </a:p>
          <a:p>
            <a:pPr marL="326941" indent="-326941">
              <a:buFont typeface="Arial" panose="020B0604020202020204" pitchFamily="34" charset="0"/>
              <a:buChar char="•"/>
            </a:pPr>
            <a:r>
              <a:rPr lang="en-US" sz="2385" dirty="0" err="1">
                <a:latin typeface="Arial" panose="020B0604020202020204" pitchFamily="34" charset="0"/>
                <a:cs typeface="Arial" panose="020B0604020202020204" pitchFamily="34" charset="0"/>
              </a:rPr>
              <a:t>AdAM</a:t>
            </a:r>
            <a:r>
              <a:rPr lang="en-US" sz="2385" dirty="0">
                <a:latin typeface="Arial" panose="020B0604020202020204" pitchFamily="34" charset="0"/>
                <a:cs typeface="Arial" panose="020B0604020202020204" pitchFamily="34" charset="0"/>
              </a:rPr>
              <a:t> algorithm for optimization </a:t>
            </a:r>
          </a:p>
          <a:p>
            <a:pPr marL="326941" indent="-326941">
              <a:buFont typeface="Arial" panose="020B0604020202020204" pitchFamily="34" charset="0"/>
              <a:buChar char="•"/>
            </a:pPr>
            <a:endParaRPr lang="en-US" sz="2385" dirty="0">
              <a:latin typeface="Arial" panose="020B0604020202020204" pitchFamily="34" charset="0"/>
              <a:cs typeface="Arial" panose="020B0604020202020204" pitchFamily="34" charset="0"/>
            </a:endParaRPr>
          </a:p>
          <a:p>
            <a:pPr marL="326941" indent="-326941">
              <a:buFont typeface="Arial" panose="020B0604020202020204" pitchFamily="34" charset="0"/>
              <a:buChar char="•"/>
            </a:pPr>
            <a:r>
              <a:rPr lang="en-US" sz="2385" dirty="0">
                <a:latin typeface="Arial" panose="020B0604020202020204" pitchFamily="34" charset="0"/>
                <a:cs typeface="Arial" panose="020B0604020202020204" pitchFamily="34" charset="0"/>
              </a:rPr>
              <a:t>Mean square error (MSE) used for loss calculation</a:t>
            </a:r>
          </a:p>
        </p:txBody>
      </p:sp>
      <p:sp>
        <p:nvSpPr>
          <p:cNvPr id="83" name="TextBox 82">
            <a:extLst>
              <a:ext uri="{FF2B5EF4-FFF2-40B4-BE49-F238E27FC236}">
                <a16:creationId xmlns:a16="http://schemas.microsoft.com/office/drawing/2014/main" id="{5B23E8C5-853D-1BD1-E3E5-0B436D135CB3}"/>
              </a:ext>
            </a:extLst>
          </p:cNvPr>
          <p:cNvSpPr txBox="1"/>
          <p:nvPr/>
        </p:nvSpPr>
        <p:spPr>
          <a:xfrm>
            <a:off x="7605140" y="38214431"/>
            <a:ext cx="2053063" cy="440160"/>
          </a:xfrm>
          <a:prstGeom prst="rect">
            <a:avLst/>
          </a:prstGeom>
          <a:noFill/>
        </p:spPr>
        <p:txBody>
          <a:bodyPr wrap="square" rtlCol="0">
            <a:spAutoFit/>
          </a:bodyPr>
          <a:lstStyle/>
          <a:p>
            <a:r>
              <a:rPr lang="en-US" sz="2288" dirty="0"/>
              <a:t>IMERG data</a:t>
            </a:r>
          </a:p>
        </p:txBody>
      </p:sp>
      <p:sp>
        <p:nvSpPr>
          <p:cNvPr id="84" name="TextBox 83">
            <a:extLst>
              <a:ext uri="{FF2B5EF4-FFF2-40B4-BE49-F238E27FC236}">
                <a16:creationId xmlns:a16="http://schemas.microsoft.com/office/drawing/2014/main" id="{777F1760-1E72-7221-017E-C4D306153A67}"/>
              </a:ext>
            </a:extLst>
          </p:cNvPr>
          <p:cNvSpPr txBox="1"/>
          <p:nvPr/>
        </p:nvSpPr>
        <p:spPr>
          <a:xfrm>
            <a:off x="7497839" y="40983080"/>
            <a:ext cx="2053063" cy="440160"/>
          </a:xfrm>
          <a:prstGeom prst="rect">
            <a:avLst/>
          </a:prstGeom>
          <a:noFill/>
        </p:spPr>
        <p:txBody>
          <a:bodyPr wrap="square" rtlCol="0">
            <a:spAutoFit/>
          </a:bodyPr>
          <a:lstStyle/>
          <a:p>
            <a:r>
              <a:rPr lang="en-US" sz="2288" dirty="0"/>
              <a:t>IMERG data</a:t>
            </a:r>
          </a:p>
        </p:txBody>
      </p:sp>
      <p:sp>
        <p:nvSpPr>
          <p:cNvPr id="89" name="Text Box 2">
            <a:extLst>
              <a:ext uri="{FF2B5EF4-FFF2-40B4-BE49-F238E27FC236}">
                <a16:creationId xmlns:a16="http://schemas.microsoft.com/office/drawing/2014/main" id="{F597446F-3757-22B7-7B96-326B91B01EC2}"/>
              </a:ext>
            </a:extLst>
          </p:cNvPr>
          <p:cNvSpPr txBox="1">
            <a:spLocks noChangeArrowheads="1"/>
          </p:cNvSpPr>
          <p:nvPr/>
        </p:nvSpPr>
        <p:spPr bwMode="auto">
          <a:xfrm>
            <a:off x="15736525" y="5573889"/>
            <a:ext cx="15070127" cy="13513570"/>
          </a:xfrm>
          <a:prstGeom prst="rect">
            <a:avLst/>
          </a:prstGeom>
          <a:noFill/>
          <a:ln w="9525">
            <a:solidFill>
              <a:schemeClr val="tx1"/>
            </a:solidFill>
            <a:miter lim="800000"/>
            <a:headEnd/>
            <a:tailEnd/>
          </a:ln>
        </p:spPr>
        <p:txBody>
          <a:bodyPr rot="0" vert="horz" wrap="square" lIns="87181" tIns="43590" rIns="87181" bIns="43590" anchor="t" anchorCtr="0">
            <a:noAutofit/>
          </a:bodyPr>
          <a:lstStyle/>
          <a:p>
            <a:pPr algn="just">
              <a:lnSpc>
                <a:spcPct val="107000"/>
              </a:lnSpc>
              <a:spcAft>
                <a:spcPts val="763"/>
              </a:spcAft>
            </a:pPr>
            <a:r>
              <a:rPr lang="en-GH" sz="2288" kern="100" dirty="0">
                <a:latin typeface="Arial" panose="020B0604020202020204" pitchFamily="34" charset="0"/>
                <a:ea typeface="Calibri" panose="020F0502020204030204" pitchFamily="34" charset="0"/>
                <a:cs typeface="Times New Roman" panose="02020603050405020304" pitchFamily="18" charset="0"/>
              </a:rPr>
              <a:t>.</a:t>
            </a: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763"/>
              </a:spcAft>
            </a:pPr>
            <a:endParaRPr lang="en-US" sz="2288" kern="100" dirty="0">
              <a:latin typeface="Arial" panose="020B0604020202020204" pitchFamily="34" charset="0"/>
              <a:ea typeface="Calibri" panose="020F0502020204030204" pitchFamily="34" charset="0"/>
              <a:cs typeface="Times New Roman" panose="02020603050405020304" pitchFamily="18" charset="0"/>
            </a:endParaRPr>
          </a:p>
          <a:p>
            <a:pPr marL="326941" indent="-326941" algn="just">
              <a:lnSpc>
                <a:spcPct val="107000"/>
              </a:lnSpc>
              <a:spcAft>
                <a:spcPts val="763"/>
              </a:spcAft>
              <a:buFont typeface="Arial" panose="020B0604020202020204" pitchFamily="34" charset="0"/>
              <a:buChar char="•"/>
            </a:pPr>
            <a:r>
              <a:rPr lang="en-US" sz="2385" kern="100" dirty="0">
                <a:latin typeface="Arial" panose="020B0604020202020204" pitchFamily="34" charset="0"/>
                <a:ea typeface="Calibri" panose="020F0502020204030204" pitchFamily="34" charset="0"/>
                <a:cs typeface="Arial" panose="020B0604020202020204" pitchFamily="34" charset="0"/>
              </a:rPr>
              <a:t>Able to track various location of </a:t>
            </a:r>
            <a:r>
              <a:rPr lang="en-US" sz="2385" dirty="0">
                <a:latin typeface="Arial" panose="020B0604020202020204" pitchFamily="34" charset="0"/>
                <a:cs typeface="Arial" panose="020B0604020202020204" pitchFamily="34" charset="0"/>
              </a:rPr>
              <a:t>system relatively well</a:t>
            </a:r>
            <a:r>
              <a:rPr lang="en-US" sz="2385" kern="100" dirty="0">
                <a:latin typeface="Arial" panose="020B0604020202020204" pitchFamily="34" charset="0"/>
                <a:ea typeface="Calibri" panose="020F0502020204030204" pitchFamily="34" charset="0"/>
                <a:cs typeface="Arial" panose="020B0604020202020204" pitchFamily="34" charset="0"/>
              </a:rPr>
              <a:t>. </a:t>
            </a:r>
          </a:p>
          <a:p>
            <a:pPr marL="326941" indent="-326941" algn="just">
              <a:lnSpc>
                <a:spcPct val="107000"/>
              </a:lnSpc>
              <a:spcAft>
                <a:spcPts val="763"/>
              </a:spcAft>
              <a:buFont typeface="Arial" panose="020B0604020202020204" pitchFamily="34" charset="0"/>
              <a:buChar char="•"/>
            </a:pPr>
            <a:r>
              <a:rPr lang="en-US" sz="2385" kern="100" dirty="0">
                <a:latin typeface="Arial" panose="020B0604020202020204" pitchFamily="34" charset="0"/>
                <a:ea typeface="Calibri" panose="020F0502020204030204" pitchFamily="34" charset="0"/>
                <a:cs typeface="Arial" panose="020B0604020202020204" pitchFamily="34" charset="0"/>
              </a:rPr>
              <a:t>At a longer lead time accuracy tend to decrease</a:t>
            </a:r>
          </a:p>
          <a:p>
            <a:pPr marL="326941" indent="-326941" algn="just">
              <a:lnSpc>
                <a:spcPct val="107000"/>
              </a:lnSpc>
              <a:spcAft>
                <a:spcPts val="763"/>
              </a:spcAft>
              <a:buFont typeface="Arial" panose="020B0604020202020204" pitchFamily="34" charset="0"/>
              <a:buChar char="•"/>
            </a:pPr>
            <a:r>
              <a:rPr lang="en-US" sz="2385" dirty="0">
                <a:latin typeface="Arial" panose="020B0604020202020204" pitchFamily="34" charset="0"/>
                <a:cs typeface="Arial" panose="020B0604020202020204" pitchFamily="34" charset="0"/>
              </a:rPr>
              <a:t>Largely underestimates the intensity of the precipitation</a:t>
            </a:r>
          </a:p>
        </p:txBody>
      </p:sp>
      <p:sp>
        <p:nvSpPr>
          <p:cNvPr id="90" name="Text Box 2">
            <a:extLst>
              <a:ext uri="{FF2B5EF4-FFF2-40B4-BE49-F238E27FC236}">
                <a16:creationId xmlns:a16="http://schemas.microsoft.com/office/drawing/2014/main" id="{0A45AEAA-5816-FA6F-3060-7F5FA4DBB250}"/>
              </a:ext>
            </a:extLst>
          </p:cNvPr>
          <p:cNvSpPr txBox="1">
            <a:spLocks noChangeArrowheads="1"/>
          </p:cNvSpPr>
          <p:nvPr/>
        </p:nvSpPr>
        <p:spPr bwMode="auto">
          <a:xfrm>
            <a:off x="16936134" y="5098008"/>
            <a:ext cx="4794628" cy="420696"/>
          </a:xfrm>
          <a:prstGeom prst="rect">
            <a:avLst/>
          </a:prstGeom>
          <a:solidFill>
            <a:schemeClr val="accent6">
              <a:lumMod val="20000"/>
              <a:lumOff val="80000"/>
            </a:schemeClr>
          </a:solidFill>
          <a:ln w="9525">
            <a:solidFill>
              <a:srgbClr val="000000"/>
            </a:solidFill>
            <a:miter lim="800000"/>
            <a:headEnd/>
            <a:tailEnd/>
          </a:ln>
        </p:spPr>
        <p:txBody>
          <a:bodyPr rot="0" vert="horz" wrap="square" lIns="87181" tIns="43590" rIns="87181" bIns="43590" anchor="t" anchorCtr="0">
            <a:noAutofit/>
          </a:bodyPr>
          <a:lstStyle/>
          <a:p>
            <a:pPr algn="ctr">
              <a:lnSpc>
                <a:spcPct val="107000"/>
              </a:lnSpc>
              <a:spcAft>
                <a:spcPts val="763"/>
              </a:spcAft>
            </a:pPr>
            <a:r>
              <a:rPr lang="en-US" sz="2385"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RESULTS AND DISCUSSION</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2" name="Picture 91">
            <a:extLst>
              <a:ext uri="{FF2B5EF4-FFF2-40B4-BE49-F238E27FC236}">
                <a16:creationId xmlns:a16="http://schemas.microsoft.com/office/drawing/2014/main" id="{584774A1-793F-80B5-1D71-AF37CC4D8B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884164" y="6017161"/>
            <a:ext cx="14669408" cy="10253564"/>
          </a:xfrm>
          <a:prstGeom prst="rect">
            <a:avLst/>
          </a:prstGeom>
        </p:spPr>
      </p:pic>
      <p:sp>
        <p:nvSpPr>
          <p:cNvPr id="95" name="Text Box 2">
            <a:extLst>
              <a:ext uri="{FF2B5EF4-FFF2-40B4-BE49-F238E27FC236}">
                <a16:creationId xmlns:a16="http://schemas.microsoft.com/office/drawing/2014/main" id="{773488CF-5D0B-5A0C-5386-383CD23E6B4F}"/>
              </a:ext>
            </a:extLst>
          </p:cNvPr>
          <p:cNvSpPr txBox="1">
            <a:spLocks noChangeArrowheads="1"/>
          </p:cNvSpPr>
          <p:nvPr/>
        </p:nvSpPr>
        <p:spPr bwMode="auto">
          <a:xfrm>
            <a:off x="15711418" y="20125308"/>
            <a:ext cx="15070127" cy="2581626"/>
          </a:xfrm>
          <a:prstGeom prst="rect">
            <a:avLst/>
          </a:prstGeom>
          <a:noFill/>
          <a:ln w="9525">
            <a:solidFill>
              <a:schemeClr val="tx1"/>
            </a:solidFill>
            <a:miter lim="800000"/>
            <a:headEnd/>
            <a:tailEnd/>
          </a:ln>
        </p:spPr>
        <p:txBody>
          <a:bodyPr rot="0" vert="horz" wrap="square" lIns="87181" tIns="43590" rIns="87181" bIns="43590" anchor="t" anchorCtr="0">
            <a:noAutofit/>
          </a:bodyPr>
          <a:lstStyle/>
          <a:p>
            <a:pPr algn="just">
              <a:lnSpc>
                <a:spcPct val="107000"/>
              </a:lnSpc>
              <a:spcAft>
                <a:spcPts val="763"/>
              </a:spcAft>
            </a:pPr>
            <a:r>
              <a:rPr lang="en-US" sz="2385" kern="100" dirty="0">
                <a:latin typeface="Arial" panose="020B0604020202020204" pitchFamily="34" charset="0"/>
                <a:ea typeface="Calibri" panose="020F0502020204030204" pitchFamily="34" charset="0"/>
                <a:cs typeface="Arial" panose="020B0604020202020204" pitchFamily="34" charset="0"/>
              </a:rPr>
              <a:t>Deep learning model demonstrates a promising understanding of precipitation dynamics, yet a decline in accuracy is observed with increasing timesteps. This limitation emphasizes the need for more advanced methodologies in precipitation nowcasting. The complexity of rapidly evolving precipitation systems characterized by shifts in intensity, shape, and direction poses a challenge for accurate forecasting, especially in predicting convective cores. To overcome these challenges and improve the long-term reliability of forecasts, further development of deep learning models tailored for these dynamic and nonlinear processes is essential.</a:t>
            </a:r>
          </a:p>
          <a:p>
            <a:pPr algn="just">
              <a:lnSpc>
                <a:spcPct val="107000"/>
              </a:lnSpc>
              <a:spcAft>
                <a:spcPts val="763"/>
              </a:spcAft>
            </a:pPr>
            <a:endParaRPr lang="en-US" sz="2385" kern="100" dirty="0">
              <a:latin typeface="Arial" panose="020B0604020202020204" pitchFamily="34" charset="0"/>
              <a:ea typeface="Calibri" panose="020F0502020204030204" pitchFamily="34" charset="0"/>
              <a:cs typeface="Arial" panose="020B0604020202020204" pitchFamily="34" charset="0"/>
            </a:endParaRPr>
          </a:p>
        </p:txBody>
      </p:sp>
      <p:sp>
        <p:nvSpPr>
          <p:cNvPr id="96" name="Text Box 2">
            <a:extLst>
              <a:ext uri="{FF2B5EF4-FFF2-40B4-BE49-F238E27FC236}">
                <a16:creationId xmlns:a16="http://schemas.microsoft.com/office/drawing/2014/main" id="{44A94DFE-41B8-0704-F5B6-591F9910D05D}"/>
              </a:ext>
            </a:extLst>
          </p:cNvPr>
          <p:cNvSpPr txBox="1">
            <a:spLocks noChangeArrowheads="1"/>
          </p:cNvSpPr>
          <p:nvPr/>
        </p:nvSpPr>
        <p:spPr bwMode="auto">
          <a:xfrm>
            <a:off x="15739195" y="23294411"/>
            <a:ext cx="3028144" cy="490029"/>
          </a:xfrm>
          <a:prstGeom prst="rect">
            <a:avLst/>
          </a:prstGeom>
          <a:solidFill>
            <a:schemeClr val="accent6">
              <a:lumMod val="20000"/>
              <a:lumOff val="80000"/>
            </a:schemeClr>
          </a:solidFill>
          <a:ln w="9525">
            <a:solidFill>
              <a:srgbClr val="000000"/>
            </a:solidFill>
            <a:miter lim="800000"/>
            <a:headEnd/>
            <a:tailEnd/>
          </a:ln>
        </p:spPr>
        <p:txBody>
          <a:bodyPr rot="0" vert="horz" wrap="square" lIns="87181" tIns="43590" rIns="87181" bIns="43590" anchor="t" anchorCtr="0">
            <a:noAutofit/>
          </a:bodyPr>
          <a:lstStyle/>
          <a:p>
            <a:pPr algn="ctr">
              <a:lnSpc>
                <a:spcPct val="107000"/>
              </a:lnSpc>
              <a:spcAft>
                <a:spcPts val="763"/>
              </a:spcAft>
            </a:pPr>
            <a:r>
              <a:rPr lang="en-US" sz="2385"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FUTURE WORKS</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 Box 2">
            <a:extLst>
              <a:ext uri="{FF2B5EF4-FFF2-40B4-BE49-F238E27FC236}">
                <a16:creationId xmlns:a16="http://schemas.microsoft.com/office/drawing/2014/main" id="{A15A98C7-E7CB-D203-8948-EC597AF1631E}"/>
              </a:ext>
            </a:extLst>
          </p:cNvPr>
          <p:cNvSpPr txBox="1">
            <a:spLocks noChangeArrowheads="1"/>
          </p:cNvSpPr>
          <p:nvPr/>
        </p:nvSpPr>
        <p:spPr bwMode="auto">
          <a:xfrm>
            <a:off x="15736525" y="23815590"/>
            <a:ext cx="15070127" cy="12265130"/>
          </a:xfrm>
          <a:prstGeom prst="rect">
            <a:avLst/>
          </a:prstGeom>
          <a:noFill/>
          <a:ln w="9525">
            <a:solidFill>
              <a:schemeClr val="tx1"/>
            </a:solidFill>
            <a:miter lim="800000"/>
            <a:headEnd/>
            <a:tailEnd/>
          </a:ln>
        </p:spPr>
        <p:txBody>
          <a:bodyPr rot="0" vert="horz" wrap="square" lIns="87181" tIns="43590" rIns="87181" bIns="43590" anchor="t" anchorCtr="0">
            <a:noAutofit/>
          </a:bodyPr>
          <a:lstStyle/>
          <a:p>
            <a:pPr algn="just">
              <a:lnSpc>
                <a:spcPct val="107000"/>
              </a:lnSpc>
              <a:spcAft>
                <a:spcPts val="763"/>
              </a:spcAft>
            </a:pPr>
            <a:endParaRPr lang="en-US" sz="2288"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8" name="Text Box 2">
            <a:extLst>
              <a:ext uri="{FF2B5EF4-FFF2-40B4-BE49-F238E27FC236}">
                <a16:creationId xmlns:a16="http://schemas.microsoft.com/office/drawing/2014/main" id="{D054F1EA-F99C-B5B6-0F12-188C28FFDD66}"/>
              </a:ext>
            </a:extLst>
          </p:cNvPr>
          <p:cNvSpPr txBox="1">
            <a:spLocks noChangeArrowheads="1"/>
          </p:cNvSpPr>
          <p:nvPr/>
        </p:nvSpPr>
        <p:spPr bwMode="auto">
          <a:xfrm>
            <a:off x="15707661" y="19493652"/>
            <a:ext cx="2582346" cy="520001"/>
          </a:xfrm>
          <a:prstGeom prst="rect">
            <a:avLst/>
          </a:prstGeom>
          <a:solidFill>
            <a:schemeClr val="accent6">
              <a:lumMod val="20000"/>
              <a:lumOff val="80000"/>
            </a:schemeClr>
          </a:solidFill>
          <a:ln w="9525">
            <a:solidFill>
              <a:srgbClr val="000000"/>
            </a:solidFill>
            <a:miter lim="800000"/>
            <a:headEnd/>
            <a:tailEnd/>
          </a:ln>
        </p:spPr>
        <p:txBody>
          <a:bodyPr rot="0" vert="horz" wrap="square" lIns="87181" tIns="43590" rIns="87181" bIns="43590" anchor="t" anchorCtr="0">
            <a:noAutofit/>
          </a:bodyPr>
          <a:lstStyle/>
          <a:p>
            <a:pPr algn="ctr">
              <a:lnSpc>
                <a:spcPct val="107000"/>
              </a:lnSpc>
              <a:spcAft>
                <a:spcPts val="763"/>
              </a:spcAft>
            </a:pPr>
            <a:r>
              <a:rPr lang="en-US" sz="2385"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CONCLUSION</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0" name="Rectangle 28">
            <a:extLst>
              <a:ext uri="{FF2B5EF4-FFF2-40B4-BE49-F238E27FC236}">
                <a16:creationId xmlns:a16="http://schemas.microsoft.com/office/drawing/2014/main" id="{41C46C4C-2575-1A34-0ED9-3FA35AE7AC5F}"/>
              </a:ext>
            </a:extLst>
          </p:cNvPr>
          <p:cNvSpPr>
            <a:spLocks noChangeArrowheads="1"/>
          </p:cNvSpPr>
          <p:nvPr/>
        </p:nvSpPr>
        <p:spPr bwMode="auto">
          <a:xfrm>
            <a:off x="145798" y="30783"/>
            <a:ext cx="176128" cy="111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7181" tIns="43590" rIns="87181" bIns="43590" numCol="1" anchor="ctr" anchorCtr="0" compatLnSpc="1">
            <a:prstTxWarp prst="textNoShape">
              <a:avLst/>
            </a:prstTxWarp>
            <a:spAutoFit/>
          </a:bodyPr>
          <a:lstStyle/>
          <a:p>
            <a:endParaRPr lang="en-US" sz="6656"/>
          </a:p>
        </p:txBody>
      </p:sp>
      <p:sp>
        <p:nvSpPr>
          <p:cNvPr id="121" name="Text Box 2">
            <a:extLst>
              <a:ext uri="{FF2B5EF4-FFF2-40B4-BE49-F238E27FC236}">
                <a16:creationId xmlns:a16="http://schemas.microsoft.com/office/drawing/2014/main" id="{C64FFA5D-BB24-110C-0ABE-CDF5332BF3DB}"/>
              </a:ext>
            </a:extLst>
          </p:cNvPr>
          <p:cNvSpPr txBox="1">
            <a:spLocks noChangeArrowheads="1"/>
          </p:cNvSpPr>
          <p:nvPr/>
        </p:nvSpPr>
        <p:spPr bwMode="auto">
          <a:xfrm>
            <a:off x="15865078" y="35076946"/>
            <a:ext cx="13425455" cy="539320"/>
          </a:xfrm>
          <a:prstGeom prst="rect">
            <a:avLst/>
          </a:prstGeom>
          <a:noFill/>
          <a:ln w="9525">
            <a:noFill/>
            <a:miter lim="800000"/>
            <a:headEnd/>
            <a:tailEnd/>
          </a:ln>
        </p:spPr>
        <p:txBody>
          <a:bodyPr rot="0" vert="horz" wrap="square" lIns="87181" tIns="43590" rIns="87181" bIns="43590" anchor="t" anchorCtr="0">
            <a:noAutofit/>
          </a:bodyPr>
          <a:lstStyle/>
          <a:p>
            <a:pPr algn="ctr">
              <a:lnSpc>
                <a:spcPct val="107000"/>
              </a:lnSpc>
            </a:pPr>
            <a:r>
              <a:rPr lang="en-US" sz="2385" b="1" i="1" kern="100" dirty="0">
                <a:solidFill>
                  <a:srgbClr val="385623"/>
                </a:solidFill>
                <a:latin typeface="Arial" panose="020B0604020202020204" pitchFamily="34" charset="0"/>
                <a:ea typeface="Calibri" panose="020F0502020204030204" pitchFamily="34" charset="0"/>
                <a:cs typeface="Arial" panose="020B0604020202020204" pitchFamily="34" charset="0"/>
              </a:rPr>
              <a:t>Figure 3: </a:t>
            </a:r>
            <a:r>
              <a:rPr lang="en-US" sz="2385" i="1" kern="100" dirty="0">
                <a:solidFill>
                  <a:srgbClr val="385623"/>
                </a:solidFill>
                <a:latin typeface="Arial" panose="020B0604020202020204" pitchFamily="34" charset="0"/>
                <a:ea typeface="Calibri" panose="020F0502020204030204" pitchFamily="34" charset="0"/>
                <a:cs typeface="Arial" panose="020B0604020202020204" pitchFamily="34" charset="0"/>
              </a:rPr>
              <a:t>Map of Study Area with current working domain (Domain 1) bounded by green box, and potential future </a:t>
            </a:r>
            <a:r>
              <a:rPr lang="en-US" sz="2385" i="1" kern="100" dirty="0" err="1">
                <a:solidFill>
                  <a:srgbClr val="385623"/>
                </a:solidFill>
                <a:latin typeface="Arial" panose="020B0604020202020204" pitchFamily="34" charset="0"/>
                <a:ea typeface="Calibri" panose="020F0502020204030204" pitchFamily="34" charset="0"/>
                <a:cs typeface="Arial" panose="020B0604020202020204" pitchFamily="34" charset="0"/>
              </a:rPr>
              <a:t>ANDeL</a:t>
            </a:r>
            <a:r>
              <a:rPr lang="en-US" sz="2385" i="1" kern="100" dirty="0">
                <a:solidFill>
                  <a:srgbClr val="385623"/>
                </a:solidFill>
                <a:latin typeface="Arial" panose="020B0604020202020204" pitchFamily="34" charset="0"/>
                <a:ea typeface="Calibri" panose="020F0502020204030204" pitchFamily="34" charset="0"/>
                <a:cs typeface="Arial" panose="020B0604020202020204" pitchFamily="34" charset="0"/>
              </a:rPr>
              <a:t> product application coverage (Domains 2 and 3) shown in red and blue.</a:t>
            </a:r>
            <a:endParaRPr lang="en-US" sz="2385" kern="100" dirty="0">
              <a:latin typeface="Arial" panose="020B0604020202020204" pitchFamily="34" charset="0"/>
              <a:ea typeface="Calibri" panose="020F0502020204030204" pitchFamily="34" charset="0"/>
              <a:cs typeface="Arial" panose="020B0604020202020204" pitchFamily="34" charset="0"/>
            </a:endParaRPr>
          </a:p>
        </p:txBody>
      </p:sp>
      <p:sp>
        <p:nvSpPr>
          <p:cNvPr id="122" name="Text Box 2">
            <a:extLst>
              <a:ext uri="{FF2B5EF4-FFF2-40B4-BE49-F238E27FC236}">
                <a16:creationId xmlns:a16="http://schemas.microsoft.com/office/drawing/2014/main" id="{6BA4077F-A25A-8106-C88D-18C2E13AF25C}"/>
              </a:ext>
            </a:extLst>
          </p:cNvPr>
          <p:cNvSpPr txBox="1">
            <a:spLocks noChangeArrowheads="1"/>
          </p:cNvSpPr>
          <p:nvPr/>
        </p:nvSpPr>
        <p:spPr bwMode="auto">
          <a:xfrm>
            <a:off x="15812725" y="36440705"/>
            <a:ext cx="2582346" cy="520001"/>
          </a:xfrm>
          <a:prstGeom prst="rect">
            <a:avLst/>
          </a:prstGeom>
          <a:solidFill>
            <a:schemeClr val="accent6">
              <a:lumMod val="20000"/>
              <a:lumOff val="80000"/>
            </a:schemeClr>
          </a:solidFill>
          <a:ln w="9525">
            <a:solidFill>
              <a:srgbClr val="000000"/>
            </a:solidFill>
            <a:miter lim="800000"/>
            <a:headEnd/>
            <a:tailEnd/>
          </a:ln>
        </p:spPr>
        <p:txBody>
          <a:bodyPr rot="0" vert="horz" wrap="square" lIns="87181" tIns="43590" rIns="87181" bIns="43590" anchor="t" anchorCtr="0">
            <a:noAutofit/>
          </a:bodyPr>
          <a:lstStyle/>
          <a:p>
            <a:pPr>
              <a:lnSpc>
                <a:spcPct val="107000"/>
              </a:lnSpc>
              <a:spcAft>
                <a:spcPts val="763"/>
              </a:spcAft>
            </a:pPr>
            <a:r>
              <a:rPr lang="en-US" sz="2385"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REFERENCES</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3" name="Text Box 2">
            <a:extLst>
              <a:ext uri="{FF2B5EF4-FFF2-40B4-BE49-F238E27FC236}">
                <a16:creationId xmlns:a16="http://schemas.microsoft.com/office/drawing/2014/main" id="{228F1EB7-E5B2-E800-CB0F-AA5F4BDABDE8}"/>
              </a:ext>
            </a:extLst>
          </p:cNvPr>
          <p:cNvSpPr txBox="1">
            <a:spLocks noChangeArrowheads="1"/>
          </p:cNvSpPr>
          <p:nvPr/>
        </p:nvSpPr>
        <p:spPr bwMode="auto">
          <a:xfrm>
            <a:off x="15781986" y="37015891"/>
            <a:ext cx="15070127" cy="1394372"/>
          </a:xfrm>
          <a:prstGeom prst="rect">
            <a:avLst/>
          </a:prstGeom>
          <a:noFill/>
          <a:ln w="9525">
            <a:solidFill>
              <a:schemeClr val="tx1"/>
            </a:solidFill>
            <a:miter lim="800000"/>
            <a:headEnd/>
            <a:tailEnd/>
          </a:ln>
        </p:spPr>
        <p:txBody>
          <a:bodyPr rot="0" vert="horz" wrap="square" lIns="87181" tIns="43590" rIns="87181" bIns="43590" anchor="t" anchorCtr="0">
            <a:noAutofit/>
          </a:bodyPr>
          <a:lstStyle/>
          <a:p>
            <a:pPr marL="340705" indent="-340705" algn="just">
              <a:lnSpc>
                <a:spcPct val="107000"/>
              </a:lnSpc>
              <a:spcAft>
                <a:spcPts val="763"/>
              </a:spcAft>
              <a:buFont typeface="Arial" panose="020B0604020202020204" pitchFamily="34" charset="0"/>
              <a:buChar char="•"/>
            </a:pPr>
            <a:r>
              <a:rPr lang="en-US" sz="2385" dirty="0"/>
              <a:t>World Health Organization. (2023, October 13). Devastating West and Central Africa floods affect over 4 million people, raise health risks. WHO Regional Office for Africa. </a:t>
            </a:r>
            <a:r>
              <a:rPr lang="en-US" sz="2385" dirty="0">
                <a:hlinkClick r:id="rId14"/>
              </a:rPr>
              <a:t>https://www.afro.who.int/news/devastating-west-and-central-africa-floods-affect-over-4-million-people-raise-health-risks</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48578" name="Text Box 2">
            <a:extLst>
              <a:ext uri="{FF2B5EF4-FFF2-40B4-BE49-F238E27FC236}">
                <a16:creationId xmlns:a16="http://schemas.microsoft.com/office/drawing/2014/main" id="{979C5593-7E05-45CA-6B49-187EE44A1102}"/>
              </a:ext>
            </a:extLst>
          </p:cNvPr>
          <p:cNvSpPr txBox="1">
            <a:spLocks noChangeArrowheads="1"/>
          </p:cNvSpPr>
          <p:nvPr/>
        </p:nvSpPr>
        <p:spPr bwMode="auto">
          <a:xfrm>
            <a:off x="1967328" y="31760464"/>
            <a:ext cx="12922335" cy="539320"/>
          </a:xfrm>
          <a:prstGeom prst="rect">
            <a:avLst/>
          </a:prstGeom>
          <a:noFill/>
          <a:ln w="9525">
            <a:noFill/>
            <a:miter lim="800000"/>
            <a:headEnd/>
            <a:tailEnd/>
          </a:ln>
        </p:spPr>
        <p:txBody>
          <a:bodyPr rot="0" vert="horz" wrap="square" lIns="87181" tIns="43590" rIns="87181" bIns="43590" anchor="t" anchorCtr="0">
            <a:noAutofit/>
          </a:bodyPr>
          <a:lstStyle/>
          <a:p>
            <a:pPr algn="ctr">
              <a:lnSpc>
                <a:spcPct val="107000"/>
              </a:lnSpc>
            </a:pPr>
            <a:r>
              <a:rPr lang="en-US" sz="2385" b="1" i="1" kern="100" dirty="0">
                <a:solidFill>
                  <a:srgbClr val="385623"/>
                </a:solidFill>
                <a:latin typeface="Arial" panose="020B0604020202020204" pitchFamily="34" charset="0"/>
                <a:ea typeface="Calibri" panose="020F0502020204030204" pitchFamily="34" charset="0"/>
                <a:cs typeface="Arial" panose="020B0604020202020204" pitchFamily="34" charset="0"/>
              </a:rPr>
              <a:t>Figure 1: </a:t>
            </a:r>
            <a:r>
              <a:rPr lang="en-US" sz="2385" b="1" i="1" kern="100" dirty="0" err="1">
                <a:solidFill>
                  <a:srgbClr val="385623"/>
                </a:solidFill>
                <a:latin typeface="Arial" panose="020B0604020202020204" pitchFamily="34" charset="0"/>
                <a:ea typeface="Calibri" panose="020F0502020204030204" pitchFamily="34" charset="0"/>
                <a:cs typeface="Arial" panose="020B0604020202020204" pitchFamily="34" charset="0"/>
              </a:rPr>
              <a:t>ANDeL</a:t>
            </a:r>
            <a:r>
              <a:rPr lang="en-US" sz="2385" b="1" i="1" kern="100" dirty="0">
                <a:solidFill>
                  <a:srgbClr val="385623"/>
                </a:solidFill>
                <a:latin typeface="Arial" panose="020B0604020202020204" pitchFamily="34" charset="0"/>
                <a:ea typeface="Calibri" panose="020F0502020204030204" pitchFamily="34" charset="0"/>
                <a:cs typeface="Arial" panose="020B0604020202020204" pitchFamily="34" charset="0"/>
              </a:rPr>
              <a:t> </a:t>
            </a:r>
            <a:r>
              <a:rPr lang="en-US" sz="2385" i="1" kern="100" dirty="0">
                <a:solidFill>
                  <a:srgbClr val="385623"/>
                </a:solidFill>
                <a:latin typeface="Arial" panose="020B0604020202020204" pitchFamily="34" charset="0"/>
                <a:ea typeface="Calibri" panose="020F0502020204030204" pitchFamily="34" charset="0"/>
                <a:cs typeface="Arial" panose="020B0604020202020204" pitchFamily="34" charset="0"/>
              </a:rPr>
              <a:t>Modelling pipeline.</a:t>
            </a:r>
            <a:endParaRPr lang="en-US" sz="2385" kern="1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8583725-FB1E-4C91-9DB7-BB3D1C0565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749409" y="41217187"/>
            <a:ext cx="3084196" cy="1038719"/>
          </a:xfrm>
          <a:prstGeom prst="rect">
            <a:avLst/>
          </a:prstGeom>
        </p:spPr>
      </p:pic>
      <p:pic>
        <p:nvPicPr>
          <p:cNvPr id="7" name="Picture 6">
            <a:extLst>
              <a:ext uri="{FF2B5EF4-FFF2-40B4-BE49-F238E27FC236}">
                <a16:creationId xmlns:a16="http://schemas.microsoft.com/office/drawing/2014/main" id="{E20927DE-73B3-4246-8B45-9A89E0A0D73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277562" y="41309831"/>
            <a:ext cx="4812546" cy="629333"/>
          </a:xfrm>
          <a:prstGeom prst="rect">
            <a:avLst/>
          </a:prstGeom>
        </p:spPr>
      </p:pic>
      <p:pic>
        <p:nvPicPr>
          <p:cNvPr id="9" name="Picture 8">
            <a:extLst>
              <a:ext uri="{FF2B5EF4-FFF2-40B4-BE49-F238E27FC236}">
                <a16:creationId xmlns:a16="http://schemas.microsoft.com/office/drawing/2014/main" id="{3F388F1A-3681-449E-8216-C6594B2E639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638578" y="39137848"/>
            <a:ext cx="1070144" cy="1593584"/>
          </a:xfrm>
          <a:prstGeom prst="rect">
            <a:avLst/>
          </a:prstGeom>
        </p:spPr>
      </p:pic>
      <p:pic>
        <p:nvPicPr>
          <p:cNvPr id="13" name="Picture 12">
            <a:extLst>
              <a:ext uri="{FF2B5EF4-FFF2-40B4-BE49-F238E27FC236}">
                <a16:creationId xmlns:a16="http://schemas.microsoft.com/office/drawing/2014/main" id="{9DCD7710-FFAC-4A70-9D8F-323416B9A35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479802" y="40937898"/>
            <a:ext cx="3795013" cy="1192448"/>
          </a:xfrm>
          <a:prstGeom prst="rect">
            <a:avLst/>
          </a:prstGeom>
        </p:spPr>
      </p:pic>
      <p:pic>
        <p:nvPicPr>
          <p:cNvPr id="15" name="Picture 14">
            <a:extLst>
              <a:ext uri="{FF2B5EF4-FFF2-40B4-BE49-F238E27FC236}">
                <a16:creationId xmlns:a16="http://schemas.microsoft.com/office/drawing/2014/main" id="{FF7512F8-9765-466B-8BE1-DC448114E27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548527" y="39543780"/>
            <a:ext cx="3571194" cy="864011"/>
          </a:xfrm>
          <a:prstGeom prst="rect">
            <a:avLst/>
          </a:prstGeom>
        </p:spPr>
      </p:pic>
      <p:pic>
        <p:nvPicPr>
          <p:cNvPr id="18" name="Picture 17">
            <a:extLst>
              <a:ext uri="{FF2B5EF4-FFF2-40B4-BE49-F238E27FC236}">
                <a16:creationId xmlns:a16="http://schemas.microsoft.com/office/drawing/2014/main" id="{D430D964-47CA-4F24-80F3-053338B9CEC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758052" y="39511361"/>
            <a:ext cx="3659596" cy="934530"/>
          </a:xfrm>
          <a:prstGeom prst="rect">
            <a:avLst/>
          </a:prstGeom>
        </p:spPr>
      </p:pic>
      <p:pic>
        <p:nvPicPr>
          <p:cNvPr id="20" name="Picture 19">
            <a:extLst>
              <a:ext uri="{FF2B5EF4-FFF2-40B4-BE49-F238E27FC236}">
                <a16:creationId xmlns:a16="http://schemas.microsoft.com/office/drawing/2014/main" id="{3E576382-BBF6-48E6-898F-F0BBE367CE6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713649" y="39046288"/>
            <a:ext cx="3044403" cy="1897391"/>
          </a:xfrm>
          <a:prstGeom prst="rect">
            <a:avLst/>
          </a:prstGeom>
        </p:spPr>
      </p:pic>
      <p:pic>
        <p:nvPicPr>
          <p:cNvPr id="1026" name="Picture 2" descr="UK Centre for Ecology and Hydrology has become independent | UK Centre ...">
            <a:extLst>
              <a:ext uri="{FF2B5EF4-FFF2-40B4-BE49-F238E27FC236}">
                <a16:creationId xmlns:a16="http://schemas.microsoft.com/office/drawing/2014/main" id="{F6B07154-E21E-1DE5-75B1-EDC4342A1CA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310221" y="39511361"/>
            <a:ext cx="3754234" cy="99737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a:extLst>
              <a:ext uri="{FF2B5EF4-FFF2-40B4-BE49-F238E27FC236}">
                <a16:creationId xmlns:a16="http://schemas.microsoft.com/office/drawing/2014/main" id="{6974F0B9-BC27-ACA1-96AC-3846C9F3D761}"/>
              </a:ext>
            </a:extLst>
          </p:cNvPr>
          <p:cNvSpPr txBox="1">
            <a:spLocks noChangeArrowheads="1"/>
          </p:cNvSpPr>
          <p:nvPr/>
        </p:nvSpPr>
        <p:spPr bwMode="auto">
          <a:xfrm>
            <a:off x="20975152" y="38786775"/>
            <a:ext cx="4542658" cy="430847"/>
          </a:xfrm>
          <a:prstGeom prst="rect">
            <a:avLst/>
          </a:prstGeom>
          <a:solidFill>
            <a:schemeClr val="accent6">
              <a:lumMod val="20000"/>
              <a:lumOff val="80000"/>
            </a:schemeClr>
          </a:solidFill>
          <a:ln w="9525">
            <a:solidFill>
              <a:srgbClr val="000000"/>
            </a:solidFill>
            <a:miter lim="800000"/>
            <a:headEnd/>
            <a:tailEnd/>
          </a:ln>
        </p:spPr>
        <p:txBody>
          <a:bodyPr rot="0" vert="horz" wrap="square" lIns="87181" tIns="43590" rIns="87181" bIns="43590" anchor="t" anchorCtr="0">
            <a:noAutofit/>
          </a:bodyPr>
          <a:lstStyle/>
          <a:p>
            <a:pPr algn="ctr">
              <a:lnSpc>
                <a:spcPct val="107000"/>
              </a:lnSpc>
              <a:spcAft>
                <a:spcPts val="763"/>
              </a:spcAft>
            </a:pPr>
            <a:r>
              <a:rPr lang="en-US" sz="2385" b="1" kern="100" dirty="0">
                <a:solidFill>
                  <a:srgbClr val="385623"/>
                </a:solidFill>
                <a:latin typeface="Arial Black" panose="020B0A04020102020204" pitchFamily="34" charset="0"/>
                <a:ea typeface="Calibri" panose="020F0502020204030204" pitchFamily="34" charset="0"/>
                <a:cs typeface="Times New Roman" panose="02020603050405020304" pitchFamily="18" charset="0"/>
              </a:rPr>
              <a:t>ACKNOWLEDGEMENTS</a:t>
            </a:r>
            <a:endParaRPr lang="en-US" sz="2385"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BF453843-964D-0027-00F5-2D4AFC20FCFA}"/>
              </a:ext>
            </a:extLst>
          </p:cNvPr>
          <p:cNvSpPr txBox="1">
            <a:spLocks noChangeArrowheads="1"/>
          </p:cNvSpPr>
          <p:nvPr/>
        </p:nvSpPr>
        <p:spPr bwMode="auto">
          <a:xfrm>
            <a:off x="15902399" y="16343827"/>
            <a:ext cx="14913445" cy="794428"/>
          </a:xfrm>
          <a:prstGeom prst="rect">
            <a:avLst/>
          </a:prstGeom>
          <a:noFill/>
          <a:ln w="9525">
            <a:noFill/>
            <a:miter lim="800000"/>
            <a:headEnd/>
            <a:tailEnd/>
          </a:ln>
        </p:spPr>
        <p:txBody>
          <a:bodyPr rot="0" vert="horz" wrap="square" lIns="87181" tIns="43590" rIns="87181" bIns="43590" anchor="t" anchorCtr="0">
            <a:noAutofit/>
          </a:bodyPr>
          <a:lstStyle/>
          <a:p>
            <a:pPr algn="ctr">
              <a:lnSpc>
                <a:spcPct val="107000"/>
              </a:lnSpc>
            </a:pPr>
            <a:r>
              <a:rPr lang="en-US" sz="2385" b="1" i="1" kern="100" dirty="0">
                <a:solidFill>
                  <a:srgbClr val="385623"/>
                </a:solidFill>
                <a:latin typeface="Arial" panose="020B0604020202020204" pitchFamily="34" charset="0"/>
                <a:ea typeface="Calibri" panose="020F0502020204030204" pitchFamily="34" charset="0"/>
                <a:cs typeface="Arial" panose="020B0604020202020204" pitchFamily="34" charset="0"/>
              </a:rPr>
              <a:t>Figure 2: </a:t>
            </a:r>
            <a:r>
              <a:rPr lang="en-US" sz="2385" i="1" kern="100" dirty="0">
                <a:solidFill>
                  <a:srgbClr val="385623"/>
                </a:solidFill>
                <a:latin typeface="Arial" panose="020B0604020202020204" pitchFamily="34" charset="0"/>
                <a:ea typeface="Calibri" panose="020F0502020204030204" pitchFamily="34" charset="0"/>
                <a:cs typeface="Arial" panose="020B0604020202020204" pitchFamily="34" charset="0"/>
              </a:rPr>
              <a:t>Sample </a:t>
            </a:r>
            <a:r>
              <a:rPr lang="en-US" sz="2385" i="1" kern="100" dirty="0" err="1">
                <a:solidFill>
                  <a:srgbClr val="385623"/>
                </a:solidFill>
                <a:latin typeface="Arial" panose="020B0604020202020204" pitchFamily="34" charset="0"/>
                <a:ea typeface="Calibri" panose="020F0502020204030204" pitchFamily="34" charset="0"/>
                <a:cs typeface="Arial" panose="020B0604020202020204" pitchFamily="34" charset="0"/>
              </a:rPr>
              <a:t>ANDeL</a:t>
            </a:r>
            <a:r>
              <a:rPr lang="en-US" sz="2385" i="1" kern="100" dirty="0">
                <a:solidFill>
                  <a:srgbClr val="385623"/>
                </a:solidFill>
                <a:latin typeface="Arial" panose="020B0604020202020204" pitchFamily="34" charset="0"/>
                <a:ea typeface="Calibri" panose="020F0502020204030204" pitchFamily="34" charset="0"/>
                <a:cs typeface="Arial" panose="020B0604020202020204" pitchFamily="34" charset="0"/>
              </a:rPr>
              <a:t> Nowcast at +0.5h, +1hr and +1.5h respectively, and the residual between observed and modelled.</a:t>
            </a:r>
            <a:endParaRPr lang="en-US" sz="2385" kern="1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5959</TotalTime>
  <Words>881</Words>
  <Application>Microsoft Office PowerPoint</Application>
  <PresentationFormat>Custom</PresentationFormat>
  <Paragraphs>123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Abadi</vt:lpstr>
      <vt:lpstr>Arial</vt:lpstr>
      <vt:lpstr>Arial Black</vt:lpstr>
      <vt:lpstr>Calibri</vt:lpstr>
      <vt:lpstr>Calibri Light</vt:lpstr>
      <vt:lpstr>LiberationSerif</vt:lpstr>
      <vt:lpstr>Times New Roman</vt:lpstr>
      <vt:lpstr>Office Theme</vt:lpstr>
      <vt:lpstr>Advancing Nowcasting with Deep Learning Techniques in West Africa (ANDeL) Department of Meteorology and Climate Science, COS, KNUST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Awuni Jeremiah</dc:creator>
  <cp:lastModifiedBy>Jeffrey Aryee</cp:lastModifiedBy>
  <cp:revision>80</cp:revision>
  <dcterms:created xsi:type="dcterms:W3CDTF">2023-06-14T08:27:03Z</dcterms:created>
  <dcterms:modified xsi:type="dcterms:W3CDTF">2025-03-14T15:48:36Z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19839ef8216e4a9dad17c5d88360a147</vt:lpwstr>
  </property>
</Properties>
</file>