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764413" cy="44645263"/>
  <p:notesSz cx="4565650" cy="6797675"/>
  <p:defaultTextStyle>
    <a:defPPr>
      <a:defRPr lang="en-US"/>
    </a:defPPr>
    <a:lvl1pPr marL="0" algn="l" defTabSz="4423410" rtl="0" eaLnBrk="1" latinLnBrk="0" hangingPunct="1">
      <a:defRPr sz="8700" kern="1200">
        <a:solidFill>
          <a:schemeClr val="tx1"/>
        </a:solidFill>
        <a:latin typeface="+mn-lt"/>
        <a:ea typeface="+mn-ea"/>
        <a:cs typeface="+mn-cs"/>
      </a:defRPr>
    </a:lvl1pPr>
    <a:lvl2pPr marL="2211705" algn="l" defTabSz="4423410" rtl="0" eaLnBrk="1" latinLnBrk="0" hangingPunct="1">
      <a:defRPr sz="8700" kern="1200">
        <a:solidFill>
          <a:schemeClr val="tx1"/>
        </a:solidFill>
        <a:latin typeface="+mn-lt"/>
        <a:ea typeface="+mn-ea"/>
        <a:cs typeface="+mn-cs"/>
      </a:defRPr>
    </a:lvl2pPr>
    <a:lvl3pPr marL="4423410" algn="l" defTabSz="4423410" rtl="0" eaLnBrk="1" latinLnBrk="0" hangingPunct="1">
      <a:defRPr sz="8700" kern="1200">
        <a:solidFill>
          <a:schemeClr val="tx1"/>
        </a:solidFill>
        <a:latin typeface="+mn-lt"/>
        <a:ea typeface="+mn-ea"/>
        <a:cs typeface="+mn-cs"/>
      </a:defRPr>
    </a:lvl3pPr>
    <a:lvl4pPr marL="6635115" algn="l" defTabSz="4423410" rtl="0" eaLnBrk="1" latinLnBrk="0" hangingPunct="1">
      <a:defRPr sz="8700" kern="1200">
        <a:solidFill>
          <a:schemeClr val="tx1"/>
        </a:solidFill>
        <a:latin typeface="+mn-lt"/>
        <a:ea typeface="+mn-ea"/>
        <a:cs typeface="+mn-cs"/>
      </a:defRPr>
    </a:lvl4pPr>
    <a:lvl5pPr marL="8846820" algn="l" defTabSz="4423410" rtl="0" eaLnBrk="1" latinLnBrk="0" hangingPunct="1">
      <a:defRPr sz="8700" kern="1200">
        <a:solidFill>
          <a:schemeClr val="tx1"/>
        </a:solidFill>
        <a:latin typeface="+mn-lt"/>
        <a:ea typeface="+mn-ea"/>
        <a:cs typeface="+mn-cs"/>
      </a:defRPr>
    </a:lvl5pPr>
    <a:lvl6pPr marL="11058525" algn="l" defTabSz="4423410" rtl="0" eaLnBrk="1" latinLnBrk="0" hangingPunct="1">
      <a:defRPr sz="8700" kern="1200">
        <a:solidFill>
          <a:schemeClr val="tx1"/>
        </a:solidFill>
        <a:latin typeface="+mn-lt"/>
        <a:ea typeface="+mn-ea"/>
        <a:cs typeface="+mn-cs"/>
      </a:defRPr>
    </a:lvl6pPr>
    <a:lvl7pPr marL="13270230" algn="l" defTabSz="4423410" rtl="0" eaLnBrk="1" latinLnBrk="0" hangingPunct="1">
      <a:defRPr sz="8700" kern="1200">
        <a:solidFill>
          <a:schemeClr val="tx1"/>
        </a:solidFill>
        <a:latin typeface="+mn-lt"/>
        <a:ea typeface="+mn-ea"/>
        <a:cs typeface="+mn-cs"/>
      </a:defRPr>
    </a:lvl7pPr>
    <a:lvl8pPr marL="15481935" algn="l" defTabSz="4423410" rtl="0" eaLnBrk="1" latinLnBrk="0" hangingPunct="1">
      <a:defRPr sz="8700" kern="1200">
        <a:solidFill>
          <a:schemeClr val="tx1"/>
        </a:solidFill>
        <a:latin typeface="+mn-lt"/>
        <a:ea typeface="+mn-ea"/>
        <a:cs typeface="+mn-cs"/>
      </a:defRPr>
    </a:lvl8pPr>
    <a:lvl9pPr marL="17693640" algn="l" defTabSz="4423410"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CC"/>
    <a:srgbClr val="FFFFFF"/>
    <a:srgbClr val="FF99CC"/>
    <a:srgbClr val="FFFFCC"/>
    <a:srgbClr val="99FF99"/>
    <a:srgbClr val="FFFF99"/>
    <a:srgbClr val="FFCCFF"/>
    <a:srgbClr val="4F81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708" y="2106"/>
      </p:cViewPr>
      <p:guideLst>
        <p:guide orient="horz" pos="14062"/>
        <p:guide pos="10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78448" cy="339884"/>
          </a:xfrm>
          <a:prstGeom prst="rect">
            <a:avLst/>
          </a:prstGeom>
        </p:spPr>
        <p:txBody>
          <a:bodyPr vert="horz" lIns="64932" tIns="32466" rIns="64932" bIns="32466" rtlCol="0"/>
          <a:lstStyle>
            <a:lvl1pPr algn="l">
              <a:defRPr sz="900"/>
            </a:lvl1pPr>
          </a:lstStyle>
          <a:p>
            <a:endParaRPr lang="en-IN"/>
          </a:p>
        </p:txBody>
      </p:sp>
      <p:sp>
        <p:nvSpPr>
          <p:cNvPr id="3" name="Date Placeholder 2"/>
          <p:cNvSpPr>
            <a:spLocks noGrp="1"/>
          </p:cNvSpPr>
          <p:nvPr>
            <p:ph type="dt" idx="1"/>
          </p:nvPr>
        </p:nvSpPr>
        <p:spPr>
          <a:xfrm>
            <a:off x="2586145" y="0"/>
            <a:ext cx="1978448" cy="339884"/>
          </a:xfrm>
          <a:prstGeom prst="rect">
            <a:avLst/>
          </a:prstGeom>
        </p:spPr>
        <p:txBody>
          <a:bodyPr vert="horz" lIns="64932" tIns="32466" rIns="64932" bIns="32466" rtlCol="0"/>
          <a:lstStyle>
            <a:lvl1pPr algn="r">
              <a:defRPr sz="900"/>
            </a:lvl1pPr>
          </a:lstStyle>
          <a:p>
            <a:fld id="{9DA1EB01-C57F-4AE4-BA1E-97D09F909F6A}" type="datetimeFigureOut">
              <a:rPr lang="en-IN" smtClean="0"/>
              <a:t>13-03-2025</a:t>
            </a:fld>
            <a:endParaRPr lang="en-IN"/>
          </a:p>
        </p:txBody>
      </p:sp>
      <p:sp>
        <p:nvSpPr>
          <p:cNvPr id="4" name="Slide Image Placeholder 3"/>
          <p:cNvSpPr>
            <a:spLocks noGrp="1" noRot="1" noChangeAspect="1"/>
          </p:cNvSpPr>
          <p:nvPr>
            <p:ph type="sldImg" idx="2"/>
          </p:nvPr>
        </p:nvSpPr>
        <p:spPr>
          <a:xfrm>
            <a:off x="1347788" y="509588"/>
            <a:ext cx="1870075" cy="2549525"/>
          </a:xfrm>
          <a:prstGeom prst="rect">
            <a:avLst/>
          </a:prstGeom>
          <a:noFill/>
          <a:ln w="12700">
            <a:solidFill>
              <a:prstClr val="black"/>
            </a:solidFill>
          </a:ln>
        </p:spPr>
        <p:txBody>
          <a:bodyPr vert="horz" lIns="64932" tIns="32466" rIns="64932" bIns="32466" rtlCol="0" anchor="ctr"/>
          <a:lstStyle/>
          <a:p>
            <a:endParaRPr lang="en-IN"/>
          </a:p>
        </p:txBody>
      </p:sp>
      <p:sp>
        <p:nvSpPr>
          <p:cNvPr id="5" name="Notes Placeholder 4"/>
          <p:cNvSpPr>
            <a:spLocks noGrp="1"/>
          </p:cNvSpPr>
          <p:nvPr>
            <p:ph type="body" sz="quarter" idx="3"/>
          </p:nvPr>
        </p:nvSpPr>
        <p:spPr>
          <a:xfrm>
            <a:off x="456565" y="3228896"/>
            <a:ext cx="3652520" cy="3058954"/>
          </a:xfrm>
          <a:prstGeom prst="rect">
            <a:avLst/>
          </a:prstGeom>
        </p:spPr>
        <p:txBody>
          <a:bodyPr vert="horz" lIns="64932" tIns="32466" rIns="64932" bIns="324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456611"/>
            <a:ext cx="1978448" cy="339884"/>
          </a:xfrm>
          <a:prstGeom prst="rect">
            <a:avLst/>
          </a:prstGeom>
        </p:spPr>
        <p:txBody>
          <a:bodyPr vert="horz" lIns="64932" tIns="32466" rIns="64932" bIns="32466" rtlCol="0" anchor="b"/>
          <a:lstStyle>
            <a:lvl1pPr algn="l">
              <a:defRPr sz="900"/>
            </a:lvl1pPr>
          </a:lstStyle>
          <a:p>
            <a:endParaRPr lang="en-IN"/>
          </a:p>
        </p:txBody>
      </p:sp>
      <p:sp>
        <p:nvSpPr>
          <p:cNvPr id="7" name="Slide Number Placeholder 6"/>
          <p:cNvSpPr>
            <a:spLocks noGrp="1"/>
          </p:cNvSpPr>
          <p:nvPr>
            <p:ph type="sldNum" sz="quarter" idx="5"/>
          </p:nvPr>
        </p:nvSpPr>
        <p:spPr>
          <a:xfrm>
            <a:off x="2586145" y="6456611"/>
            <a:ext cx="1978448" cy="339884"/>
          </a:xfrm>
          <a:prstGeom prst="rect">
            <a:avLst/>
          </a:prstGeom>
        </p:spPr>
        <p:txBody>
          <a:bodyPr vert="horz" lIns="64932" tIns="32466" rIns="64932" bIns="32466" rtlCol="0" anchor="b"/>
          <a:lstStyle>
            <a:lvl1pPr algn="r">
              <a:defRPr sz="900"/>
            </a:lvl1pPr>
          </a:lstStyle>
          <a:p>
            <a:fld id="{1F400D55-105F-44DD-B8DD-BBAADBF0B6E8}" type="slidenum">
              <a:rPr lang="en-IN" smtClean="0"/>
              <a:t>‹#›</a:t>
            </a:fld>
            <a:endParaRPr lang="en-IN"/>
          </a:p>
        </p:txBody>
      </p:sp>
    </p:spTree>
    <p:extLst>
      <p:ext uri="{BB962C8B-B14F-4D97-AF65-F5344CB8AC3E}">
        <p14:creationId xmlns:p14="http://schemas.microsoft.com/office/powerpoint/2010/main" val="7473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F400D55-105F-44DD-B8DD-BBAADBF0B6E8}" type="slidenum">
              <a:rPr lang="en-IN" smtClean="0"/>
              <a:t>1</a:t>
            </a:fld>
            <a:endParaRPr lang="en-IN"/>
          </a:p>
        </p:txBody>
      </p:sp>
    </p:spTree>
    <p:extLst>
      <p:ext uri="{BB962C8B-B14F-4D97-AF65-F5344CB8AC3E}">
        <p14:creationId xmlns:p14="http://schemas.microsoft.com/office/powerpoint/2010/main" val="115786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7331" y="13868971"/>
            <a:ext cx="27849751" cy="9569795"/>
          </a:xfrm>
        </p:spPr>
        <p:txBody>
          <a:bodyPr/>
          <a:lstStyle/>
          <a:p>
            <a:r>
              <a:rPr lang="en-US" smtClean="0"/>
              <a:t>Click to edit Master title style</a:t>
            </a:r>
            <a:endParaRPr lang="en-IN"/>
          </a:p>
        </p:txBody>
      </p:sp>
      <p:sp>
        <p:nvSpPr>
          <p:cNvPr id="3" name="Subtitle 2"/>
          <p:cNvSpPr>
            <a:spLocks noGrp="1"/>
          </p:cNvSpPr>
          <p:nvPr>
            <p:ph type="subTitle" idx="1"/>
          </p:nvPr>
        </p:nvSpPr>
        <p:spPr>
          <a:xfrm>
            <a:off x="4914662" y="25298982"/>
            <a:ext cx="22935089" cy="11409345"/>
          </a:xfrm>
        </p:spPr>
        <p:txBody>
          <a:bodyPr/>
          <a:lstStyle>
            <a:lvl1pPr marL="0" indent="0" algn="ctr">
              <a:buNone/>
              <a:defRPr>
                <a:solidFill>
                  <a:schemeClr val="tx1">
                    <a:tint val="75000"/>
                  </a:schemeClr>
                </a:solidFill>
              </a:defRPr>
            </a:lvl1pPr>
            <a:lvl2pPr marL="2211705" indent="0" algn="ctr">
              <a:buNone/>
              <a:defRPr>
                <a:solidFill>
                  <a:schemeClr val="tx1">
                    <a:tint val="75000"/>
                  </a:schemeClr>
                </a:solidFill>
              </a:defRPr>
            </a:lvl2pPr>
            <a:lvl3pPr marL="4423410" indent="0" algn="ctr">
              <a:buNone/>
              <a:defRPr>
                <a:solidFill>
                  <a:schemeClr val="tx1">
                    <a:tint val="75000"/>
                  </a:schemeClr>
                </a:solidFill>
              </a:defRPr>
            </a:lvl3pPr>
            <a:lvl4pPr marL="6635115" indent="0" algn="ctr">
              <a:buNone/>
              <a:defRPr>
                <a:solidFill>
                  <a:schemeClr val="tx1">
                    <a:tint val="75000"/>
                  </a:schemeClr>
                </a:solidFill>
              </a:defRPr>
            </a:lvl4pPr>
            <a:lvl5pPr marL="8846820" indent="0" algn="ctr">
              <a:buNone/>
              <a:defRPr>
                <a:solidFill>
                  <a:schemeClr val="tx1">
                    <a:tint val="75000"/>
                  </a:schemeClr>
                </a:solidFill>
              </a:defRPr>
            </a:lvl5pPr>
            <a:lvl6pPr marL="11058525" indent="0" algn="ctr">
              <a:buNone/>
              <a:defRPr>
                <a:solidFill>
                  <a:schemeClr val="tx1">
                    <a:tint val="75000"/>
                  </a:schemeClr>
                </a:solidFill>
              </a:defRPr>
            </a:lvl6pPr>
            <a:lvl7pPr marL="13270230" indent="0" algn="ctr">
              <a:buNone/>
              <a:defRPr>
                <a:solidFill>
                  <a:schemeClr val="tx1">
                    <a:tint val="75000"/>
                  </a:schemeClr>
                </a:solidFill>
              </a:defRPr>
            </a:lvl7pPr>
            <a:lvl8pPr marL="15481935" indent="0" algn="ctr">
              <a:buNone/>
              <a:defRPr>
                <a:solidFill>
                  <a:schemeClr val="tx1">
                    <a:tint val="75000"/>
                  </a:schemeClr>
                </a:solidFill>
              </a:defRPr>
            </a:lvl8pPr>
            <a:lvl9pPr marL="1769364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586167F-3062-43DC-9544-2014E6424294}" type="datetimeFigureOut">
              <a:rPr lang="en-IN" smtClean="0"/>
              <a:t>13-03-2025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67566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586167F-3062-43DC-9544-2014E6424294}" type="datetimeFigureOut">
              <a:rPr lang="en-IN" smtClean="0"/>
              <a:t>13-03-2025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178672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54199" y="1787884"/>
            <a:ext cx="7371993" cy="3809315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638221" y="1787884"/>
            <a:ext cx="21569905" cy="380931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586167F-3062-43DC-9544-2014E6424294}" type="datetimeFigureOut">
              <a:rPr lang="en-IN" smtClean="0"/>
              <a:t>13-03-2025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205485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586167F-3062-43DC-9544-2014E6424294}" type="datetimeFigureOut">
              <a:rPr lang="en-IN" smtClean="0"/>
              <a:t>13-03-2025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363345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163" y="28688719"/>
            <a:ext cx="27849751" cy="8867045"/>
          </a:xfrm>
        </p:spPr>
        <p:txBody>
          <a:bodyPr anchor="t"/>
          <a:lstStyle>
            <a:lvl1pPr algn="l">
              <a:defRPr sz="19400" b="1" cap="all"/>
            </a:lvl1pPr>
          </a:lstStyle>
          <a:p>
            <a:r>
              <a:rPr lang="en-US" smtClean="0"/>
              <a:t>Click to edit Master title style</a:t>
            </a:r>
            <a:endParaRPr lang="en-IN"/>
          </a:p>
        </p:txBody>
      </p:sp>
      <p:sp>
        <p:nvSpPr>
          <p:cNvPr id="3" name="Text Placeholder 2"/>
          <p:cNvSpPr>
            <a:spLocks noGrp="1"/>
          </p:cNvSpPr>
          <p:nvPr>
            <p:ph type="body" idx="1"/>
          </p:nvPr>
        </p:nvSpPr>
        <p:spPr>
          <a:xfrm>
            <a:off x="2588163" y="18922571"/>
            <a:ext cx="27849751" cy="9766148"/>
          </a:xfrm>
        </p:spPr>
        <p:txBody>
          <a:bodyPr anchor="b"/>
          <a:lstStyle>
            <a:lvl1pPr marL="0" indent="0">
              <a:buNone/>
              <a:defRPr sz="9700">
                <a:solidFill>
                  <a:schemeClr val="tx1">
                    <a:tint val="75000"/>
                  </a:schemeClr>
                </a:solidFill>
              </a:defRPr>
            </a:lvl1pPr>
            <a:lvl2pPr marL="2211705" indent="0">
              <a:buNone/>
              <a:defRPr sz="8700">
                <a:solidFill>
                  <a:schemeClr val="tx1">
                    <a:tint val="75000"/>
                  </a:schemeClr>
                </a:solidFill>
              </a:defRPr>
            </a:lvl2pPr>
            <a:lvl3pPr marL="4423410" indent="0">
              <a:buNone/>
              <a:defRPr sz="7700">
                <a:solidFill>
                  <a:schemeClr val="tx1">
                    <a:tint val="75000"/>
                  </a:schemeClr>
                </a:solidFill>
              </a:defRPr>
            </a:lvl3pPr>
            <a:lvl4pPr marL="6635115" indent="0">
              <a:buNone/>
              <a:defRPr sz="6800">
                <a:solidFill>
                  <a:schemeClr val="tx1">
                    <a:tint val="75000"/>
                  </a:schemeClr>
                </a:solidFill>
              </a:defRPr>
            </a:lvl4pPr>
            <a:lvl5pPr marL="8846820" indent="0">
              <a:buNone/>
              <a:defRPr sz="6800">
                <a:solidFill>
                  <a:schemeClr val="tx1">
                    <a:tint val="75000"/>
                  </a:schemeClr>
                </a:solidFill>
              </a:defRPr>
            </a:lvl5pPr>
            <a:lvl6pPr marL="11058525" indent="0">
              <a:buNone/>
              <a:defRPr sz="6800">
                <a:solidFill>
                  <a:schemeClr val="tx1">
                    <a:tint val="75000"/>
                  </a:schemeClr>
                </a:solidFill>
              </a:defRPr>
            </a:lvl6pPr>
            <a:lvl7pPr marL="13270230" indent="0">
              <a:buNone/>
              <a:defRPr sz="6800">
                <a:solidFill>
                  <a:schemeClr val="tx1">
                    <a:tint val="75000"/>
                  </a:schemeClr>
                </a:solidFill>
              </a:defRPr>
            </a:lvl7pPr>
            <a:lvl8pPr marL="15481935" indent="0">
              <a:buNone/>
              <a:defRPr sz="6800">
                <a:solidFill>
                  <a:schemeClr val="tx1">
                    <a:tint val="75000"/>
                  </a:schemeClr>
                </a:solidFill>
              </a:defRPr>
            </a:lvl8pPr>
            <a:lvl9pPr marL="1769364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86167F-3062-43DC-9544-2014E6424294}" type="datetimeFigureOut">
              <a:rPr lang="en-IN" smtClean="0"/>
              <a:t>13-03-2025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200232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638221" y="10417231"/>
            <a:ext cx="14470949" cy="29463810"/>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16655243" y="10417231"/>
            <a:ext cx="14470949" cy="29463810"/>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586167F-3062-43DC-9544-2014E6424294}" type="datetimeFigureOut">
              <a:rPr lang="en-IN" smtClean="0"/>
              <a:t>13-03-2025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52982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1638221" y="9993515"/>
            <a:ext cx="14476639" cy="4164821"/>
          </a:xfrm>
        </p:spPr>
        <p:txBody>
          <a:bodyPr anchor="b"/>
          <a:lstStyle>
            <a:lvl1pPr marL="0" indent="0">
              <a:buNone/>
              <a:defRPr sz="11600" b="1"/>
            </a:lvl1pPr>
            <a:lvl2pPr marL="2211705" indent="0">
              <a:buNone/>
              <a:defRPr sz="9700" b="1"/>
            </a:lvl2pPr>
            <a:lvl3pPr marL="4423410" indent="0">
              <a:buNone/>
              <a:defRPr sz="8700" b="1"/>
            </a:lvl3pPr>
            <a:lvl4pPr marL="6635115" indent="0">
              <a:buNone/>
              <a:defRPr sz="7700" b="1"/>
            </a:lvl4pPr>
            <a:lvl5pPr marL="8846820" indent="0">
              <a:buNone/>
              <a:defRPr sz="7700" b="1"/>
            </a:lvl5pPr>
            <a:lvl6pPr marL="11058525" indent="0">
              <a:buNone/>
              <a:defRPr sz="7700" b="1"/>
            </a:lvl6pPr>
            <a:lvl7pPr marL="13270230" indent="0">
              <a:buNone/>
              <a:defRPr sz="7700" b="1"/>
            </a:lvl7pPr>
            <a:lvl8pPr marL="15481935" indent="0">
              <a:buNone/>
              <a:defRPr sz="7700" b="1"/>
            </a:lvl8pPr>
            <a:lvl9pPr marL="1769364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38221" y="14158336"/>
            <a:ext cx="14476639" cy="2572270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16643868" y="9993515"/>
            <a:ext cx="14482326" cy="4164821"/>
          </a:xfrm>
        </p:spPr>
        <p:txBody>
          <a:bodyPr anchor="b"/>
          <a:lstStyle>
            <a:lvl1pPr marL="0" indent="0">
              <a:buNone/>
              <a:defRPr sz="11600" b="1"/>
            </a:lvl1pPr>
            <a:lvl2pPr marL="2211705" indent="0">
              <a:buNone/>
              <a:defRPr sz="9700" b="1"/>
            </a:lvl2pPr>
            <a:lvl3pPr marL="4423410" indent="0">
              <a:buNone/>
              <a:defRPr sz="8700" b="1"/>
            </a:lvl3pPr>
            <a:lvl4pPr marL="6635115" indent="0">
              <a:buNone/>
              <a:defRPr sz="7700" b="1"/>
            </a:lvl4pPr>
            <a:lvl5pPr marL="8846820" indent="0">
              <a:buNone/>
              <a:defRPr sz="7700" b="1"/>
            </a:lvl5pPr>
            <a:lvl6pPr marL="11058525" indent="0">
              <a:buNone/>
              <a:defRPr sz="7700" b="1"/>
            </a:lvl6pPr>
            <a:lvl7pPr marL="13270230" indent="0">
              <a:buNone/>
              <a:defRPr sz="7700" b="1"/>
            </a:lvl7pPr>
            <a:lvl8pPr marL="15481935" indent="0">
              <a:buNone/>
              <a:defRPr sz="7700" b="1"/>
            </a:lvl8pPr>
            <a:lvl9pPr marL="1769364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643868" y="14158336"/>
            <a:ext cx="14482326" cy="2572270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586167F-3062-43DC-9544-2014E6424294}" type="datetimeFigureOut">
              <a:rPr lang="en-IN" smtClean="0"/>
              <a:t>13-03-2025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217646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586167F-3062-43DC-9544-2014E6424294}" type="datetimeFigureOut">
              <a:rPr lang="en-IN" smtClean="0"/>
              <a:t>13-03-2025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36745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6167F-3062-43DC-9544-2014E6424294}" type="datetimeFigureOut">
              <a:rPr lang="en-IN" smtClean="0"/>
              <a:t>13-03-2025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21248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8223" y="1777543"/>
            <a:ext cx="10779266" cy="7564892"/>
          </a:xfrm>
        </p:spPr>
        <p:txBody>
          <a:bodyPr anchor="b"/>
          <a:lstStyle>
            <a:lvl1pPr algn="l">
              <a:defRPr sz="9700" b="1"/>
            </a:lvl1pPr>
          </a:lstStyle>
          <a:p>
            <a:r>
              <a:rPr lang="en-US" smtClean="0"/>
              <a:t>Click to edit Master title style</a:t>
            </a:r>
            <a:endParaRPr lang="en-IN"/>
          </a:p>
        </p:txBody>
      </p:sp>
      <p:sp>
        <p:nvSpPr>
          <p:cNvPr id="3" name="Content Placeholder 2"/>
          <p:cNvSpPr>
            <a:spLocks noGrp="1"/>
          </p:cNvSpPr>
          <p:nvPr>
            <p:ph idx="1"/>
          </p:nvPr>
        </p:nvSpPr>
        <p:spPr>
          <a:xfrm>
            <a:off x="12809975" y="1777546"/>
            <a:ext cx="18316217" cy="38103495"/>
          </a:xfrm>
        </p:spPr>
        <p:txBody>
          <a:bodyPr/>
          <a:lstStyle>
            <a:lvl1pPr>
              <a:defRPr sz="155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1638223" y="9342438"/>
            <a:ext cx="10779266" cy="30538603"/>
          </a:xfrm>
        </p:spPr>
        <p:txBody>
          <a:bodyPr/>
          <a:lstStyle>
            <a:lvl1pPr marL="0" indent="0">
              <a:buNone/>
              <a:defRPr sz="6800"/>
            </a:lvl1pPr>
            <a:lvl2pPr marL="2211705" indent="0">
              <a:buNone/>
              <a:defRPr sz="5800"/>
            </a:lvl2pPr>
            <a:lvl3pPr marL="4423410" indent="0">
              <a:buNone/>
              <a:defRPr sz="4800"/>
            </a:lvl3pPr>
            <a:lvl4pPr marL="6635115" indent="0">
              <a:buNone/>
              <a:defRPr sz="4400"/>
            </a:lvl4pPr>
            <a:lvl5pPr marL="8846820" indent="0">
              <a:buNone/>
              <a:defRPr sz="4400"/>
            </a:lvl5pPr>
            <a:lvl6pPr marL="11058525" indent="0">
              <a:buNone/>
              <a:defRPr sz="4400"/>
            </a:lvl6pPr>
            <a:lvl7pPr marL="13270230" indent="0">
              <a:buNone/>
              <a:defRPr sz="4400"/>
            </a:lvl7pPr>
            <a:lvl8pPr marL="15481935" indent="0">
              <a:buNone/>
              <a:defRPr sz="4400"/>
            </a:lvl8pPr>
            <a:lvl9pPr marL="176936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6167F-3062-43DC-9544-2014E6424294}" type="datetimeFigureOut">
              <a:rPr lang="en-IN" smtClean="0"/>
              <a:t>13-03-2025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258204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2054" y="31251684"/>
            <a:ext cx="19658648" cy="3689438"/>
          </a:xfrm>
        </p:spPr>
        <p:txBody>
          <a:bodyPr anchor="b"/>
          <a:lstStyle>
            <a:lvl1pPr algn="l">
              <a:defRPr sz="9700" b="1"/>
            </a:lvl1pPr>
          </a:lstStyle>
          <a:p>
            <a:r>
              <a:rPr lang="en-US" smtClean="0"/>
              <a:t>Click to edit Master title style</a:t>
            </a:r>
            <a:endParaRPr lang="en-IN"/>
          </a:p>
        </p:txBody>
      </p:sp>
      <p:sp>
        <p:nvSpPr>
          <p:cNvPr id="3" name="Picture Placeholder 2"/>
          <p:cNvSpPr>
            <a:spLocks noGrp="1"/>
          </p:cNvSpPr>
          <p:nvPr>
            <p:ph type="pic" idx="1"/>
          </p:nvPr>
        </p:nvSpPr>
        <p:spPr>
          <a:xfrm>
            <a:off x="6422054" y="3989137"/>
            <a:ext cx="19658648" cy="26787158"/>
          </a:xfrm>
        </p:spPr>
        <p:txBody>
          <a:bodyPr/>
          <a:lstStyle>
            <a:lvl1pPr marL="0" indent="0">
              <a:buNone/>
              <a:defRPr sz="15500"/>
            </a:lvl1pPr>
            <a:lvl2pPr marL="2211705" indent="0">
              <a:buNone/>
              <a:defRPr sz="13500"/>
            </a:lvl2pPr>
            <a:lvl3pPr marL="4423410" indent="0">
              <a:buNone/>
              <a:defRPr sz="11600"/>
            </a:lvl3pPr>
            <a:lvl4pPr marL="6635115" indent="0">
              <a:buNone/>
              <a:defRPr sz="9700"/>
            </a:lvl4pPr>
            <a:lvl5pPr marL="8846820" indent="0">
              <a:buNone/>
              <a:defRPr sz="9700"/>
            </a:lvl5pPr>
            <a:lvl6pPr marL="11058525" indent="0">
              <a:buNone/>
              <a:defRPr sz="9700"/>
            </a:lvl6pPr>
            <a:lvl7pPr marL="13270230" indent="0">
              <a:buNone/>
              <a:defRPr sz="9700"/>
            </a:lvl7pPr>
            <a:lvl8pPr marL="15481935" indent="0">
              <a:buNone/>
              <a:defRPr sz="9700"/>
            </a:lvl8pPr>
            <a:lvl9pPr marL="17693640" indent="0">
              <a:buNone/>
              <a:defRPr sz="9700"/>
            </a:lvl9pPr>
          </a:lstStyle>
          <a:p>
            <a:endParaRPr lang="en-IN"/>
          </a:p>
        </p:txBody>
      </p:sp>
      <p:sp>
        <p:nvSpPr>
          <p:cNvPr id="4" name="Text Placeholder 3"/>
          <p:cNvSpPr>
            <a:spLocks noGrp="1"/>
          </p:cNvSpPr>
          <p:nvPr>
            <p:ph type="body" sz="half" idx="2"/>
          </p:nvPr>
        </p:nvSpPr>
        <p:spPr>
          <a:xfrm>
            <a:off x="6422054" y="34941122"/>
            <a:ext cx="19658648" cy="5239614"/>
          </a:xfrm>
        </p:spPr>
        <p:txBody>
          <a:bodyPr/>
          <a:lstStyle>
            <a:lvl1pPr marL="0" indent="0">
              <a:buNone/>
              <a:defRPr sz="6800"/>
            </a:lvl1pPr>
            <a:lvl2pPr marL="2211705" indent="0">
              <a:buNone/>
              <a:defRPr sz="5800"/>
            </a:lvl2pPr>
            <a:lvl3pPr marL="4423410" indent="0">
              <a:buNone/>
              <a:defRPr sz="4800"/>
            </a:lvl3pPr>
            <a:lvl4pPr marL="6635115" indent="0">
              <a:buNone/>
              <a:defRPr sz="4400"/>
            </a:lvl4pPr>
            <a:lvl5pPr marL="8846820" indent="0">
              <a:buNone/>
              <a:defRPr sz="4400"/>
            </a:lvl5pPr>
            <a:lvl6pPr marL="11058525" indent="0">
              <a:buNone/>
              <a:defRPr sz="4400"/>
            </a:lvl6pPr>
            <a:lvl7pPr marL="13270230" indent="0">
              <a:buNone/>
              <a:defRPr sz="4400"/>
            </a:lvl7pPr>
            <a:lvl8pPr marL="15481935" indent="0">
              <a:buNone/>
              <a:defRPr sz="4400"/>
            </a:lvl8pPr>
            <a:lvl9pPr marL="176936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6167F-3062-43DC-9544-2014E6424294}" type="datetimeFigureOut">
              <a:rPr lang="en-IN" smtClean="0"/>
              <a:t>13-03-2025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41D9-A589-4026-8FBE-7D6EEE538BC3}" type="slidenum">
              <a:rPr lang="en-IN" smtClean="0"/>
              <a:t>‹#›</a:t>
            </a:fld>
            <a:endParaRPr lang="en-IN"/>
          </a:p>
        </p:txBody>
      </p:sp>
    </p:spTree>
    <p:extLst>
      <p:ext uri="{BB962C8B-B14F-4D97-AF65-F5344CB8AC3E}">
        <p14:creationId xmlns:p14="http://schemas.microsoft.com/office/powerpoint/2010/main" val="52293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221" y="1787881"/>
            <a:ext cx="29487972" cy="7440877"/>
          </a:xfrm>
          <a:prstGeom prst="rect">
            <a:avLst/>
          </a:prstGeom>
        </p:spPr>
        <p:txBody>
          <a:bodyPr vert="horz" lIns="442341" tIns="221171" rIns="442341" bIns="221171"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1638221" y="10417231"/>
            <a:ext cx="29487972" cy="29463810"/>
          </a:xfrm>
          <a:prstGeom prst="rect">
            <a:avLst/>
          </a:prstGeom>
        </p:spPr>
        <p:txBody>
          <a:bodyPr vert="horz" lIns="442341" tIns="221171" rIns="442341" bIns="2211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1638221" y="41379548"/>
            <a:ext cx="7645030" cy="2376947"/>
          </a:xfrm>
          <a:prstGeom prst="rect">
            <a:avLst/>
          </a:prstGeom>
        </p:spPr>
        <p:txBody>
          <a:bodyPr vert="horz" lIns="442341" tIns="221171" rIns="442341" bIns="221171" rtlCol="0" anchor="ctr"/>
          <a:lstStyle>
            <a:lvl1pPr algn="l">
              <a:defRPr sz="5800">
                <a:solidFill>
                  <a:schemeClr val="tx1">
                    <a:tint val="75000"/>
                  </a:schemeClr>
                </a:solidFill>
              </a:defRPr>
            </a:lvl1pPr>
          </a:lstStyle>
          <a:p>
            <a:fld id="{9586167F-3062-43DC-9544-2014E6424294}" type="datetimeFigureOut">
              <a:rPr lang="en-IN" smtClean="0"/>
              <a:t>13-03-2025</a:t>
            </a:fld>
            <a:endParaRPr lang="en-IN"/>
          </a:p>
        </p:txBody>
      </p:sp>
      <p:sp>
        <p:nvSpPr>
          <p:cNvPr id="5" name="Footer Placeholder 4"/>
          <p:cNvSpPr>
            <a:spLocks noGrp="1"/>
          </p:cNvSpPr>
          <p:nvPr>
            <p:ph type="ftr" sz="quarter" idx="3"/>
          </p:nvPr>
        </p:nvSpPr>
        <p:spPr>
          <a:xfrm>
            <a:off x="11194508" y="41379548"/>
            <a:ext cx="10375397" cy="2376947"/>
          </a:xfrm>
          <a:prstGeom prst="rect">
            <a:avLst/>
          </a:prstGeom>
        </p:spPr>
        <p:txBody>
          <a:bodyPr vert="horz" lIns="442341" tIns="221171" rIns="442341" bIns="221171" rtlCol="0" anchor="ctr"/>
          <a:lstStyle>
            <a:lvl1pPr algn="ctr">
              <a:defRPr sz="5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3481163" y="41379548"/>
            <a:ext cx="7645030" cy="2376947"/>
          </a:xfrm>
          <a:prstGeom prst="rect">
            <a:avLst/>
          </a:prstGeom>
        </p:spPr>
        <p:txBody>
          <a:bodyPr vert="horz" lIns="442341" tIns="221171" rIns="442341" bIns="221171" rtlCol="0" anchor="ctr"/>
          <a:lstStyle>
            <a:lvl1pPr algn="r">
              <a:defRPr sz="5800">
                <a:solidFill>
                  <a:schemeClr val="tx1">
                    <a:tint val="75000"/>
                  </a:schemeClr>
                </a:solidFill>
              </a:defRPr>
            </a:lvl1pPr>
          </a:lstStyle>
          <a:p>
            <a:fld id="{563941D9-A589-4026-8FBE-7D6EEE538BC3}" type="slidenum">
              <a:rPr lang="en-IN" smtClean="0"/>
              <a:t>‹#›</a:t>
            </a:fld>
            <a:endParaRPr lang="en-IN"/>
          </a:p>
        </p:txBody>
      </p:sp>
    </p:spTree>
    <p:extLst>
      <p:ext uri="{BB962C8B-B14F-4D97-AF65-F5344CB8AC3E}">
        <p14:creationId xmlns:p14="http://schemas.microsoft.com/office/powerpoint/2010/main" val="53641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23410" rtl="0" eaLnBrk="1" latinLnBrk="0" hangingPunct="1">
        <a:spcBef>
          <a:spcPct val="0"/>
        </a:spcBef>
        <a:buNone/>
        <a:defRPr sz="21300" kern="1200">
          <a:solidFill>
            <a:schemeClr val="tx1"/>
          </a:solidFill>
          <a:latin typeface="+mj-lt"/>
          <a:ea typeface="+mj-ea"/>
          <a:cs typeface="+mj-cs"/>
        </a:defRPr>
      </a:lvl1pPr>
    </p:titleStyle>
    <p:bodyStyle>
      <a:lvl1pPr marL="1658779" indent="-1658779" algn="l" defTabSz="4423410"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594021" indent="-1382316" algn="l" defTabSz="442341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29263" indent="-1105853" algn="l" defTabSz="442341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40968"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52673"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64378"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76083"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87788"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99493" indent="-1105853" algn="l" defTabSz="4423410"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423410" rtl="0" eaLnBrk="1" latinLnBrk="0" hangingPunct="1">
        <a:defRPr sz="8700" kern="1200">
          <a:solidFill>
            <a:schemeClr val="tx1"/>
          </a:solidFill>
          <a:latin typeface="+mn-lt"/>
          <a:ea typeface="+mn-ea"/>
          <a:cs typeface="+mn-cs"/>
        </a:defRPr>
      </a:lvl1pPr>
      <a:lvl2pPr marL="2211705" algn="l" defTabSz="4423410" rtl="0" eaLnBrk="1" latinLnBrk="0" hangingPunct="1">
        <a:defRPr sz="8700" kern="1200">
          <a:solidFill>
            <a:schemeClr val="tx1"/>
          </a:solidFill>
          <a:latin typeface="+mn-lt"/>
          <a:ea typeface="+mn-ea"/>
          <a:cs typeface="+mn-cs"/>
        </a:defRPr>
      </a:lvl2pPr>
      <a:lvl3pPr marL="4423410" algn="l" defTabSz="4423410" rtl="0" eaLnBrk="1" latinLnBrk="0" hangingPunct="1">
        <a:defRPr sz="8700" kern="1200">
          <a:solidFill>
            <a:schemeClr val="tx1"/>
          </a:solidFill>
          <a:latin typeface="+mn-lt"/>
          <a:ea typeface="+mn-ea"/>
          <a:cs typeface="+mn-cs"/>
        </a:defRPr>
      </a:lvl3pPr>
      <a:lvl4pPr marL="6635115" algn="l" defTabSz="4423410" rtl="0" eaLnBrk="1" latinLnBrk="0" hangingPunct="1">
        <a:defRPr sz="8700" kern="1200">
          <a:solidFill>
            <a:schemeClr val="tx1"/>
          </a:solidFill>
          <a:latin typeface="+mn-lt"/>
          <a:ea typeface="+mn-ea"/>
          <a:cs typeface="+mn-cs"/>
        </a:defRPr>
      </a:lvl4pPr>
      <a:lvl5pPr marL="8846820" algn="l" defTabSz="4423410" rtl="0" eaLnBrk="1" latinLnBrk="0" hangingPunct="1">
        <a:defRPr sz="8700" kern="1200">
          <a:solidFill>
            <a:schemeClr val="tx1"/>
          </a:solidFill>
          <a:latin typeface="+mn-lt"/>
          <a:ea typeface="+mn-ea"/>
          <a:cs typeface="+mn-cs"/>
        </a:defRPr>
      </a:lvl5pPr>
      <a:lvl6pPr marL="11058525" algn="l" defTabSz="4423410" rtl="0" eaLnBrk="1" latinLnBrk="0" hangingPunct="1">
        <a:defRPr sz="8700" kern="1200">
          <a:solidFill>
            <a:schemeClr val="tx1"/>
          </a:solidFill>
          <a:latin typeface="+mn-lt"/>
          <a:ea typeface="+mn-ea"/>
          <a:cs typeface="+mn-cs"/>
        </a:defRPr>
      </a:lvl6pPr>
      <a:lvl7pPr marL="13270230" algn="l" defTabSz="4423410" rtl="0" eaLnBrk="1" latinLnBrk="0" hangingPunct="1">
        <a:defRPr sz="8700" kern="1200">
          <a:solidFill>
            <a:schemeClr val="tx1"/>
          </a:solidFill>
          <a:latin typeface="+mn-lt"/>
          <a:ea typeface="+mn-ea"/>
          <a:cs typeface="+mn-cs"/>
        </a:defRPr>
      </a:lvl7pPr>
      <a:lvl8pPr marL="15481935" algn="l" defTabSz="4423410" rtl="0" eaLnBrk="1" latinLnBrk="0" hangingPunct="1">
        <a:defRPr sz="8700" kern="1200">
          <a:solidFill>
            <a:schemeClr val="tx1"/>
          </a:solidFill>
          <a:latin typeface="+mn-lt"/>
          <a:ea typeface="+mn-ea"/>
          <a:cs typeface="+mn-cs"/>
        </a:defRPr>
      </a:lvl8pPr>
      <a:lvl9pPr marL="17693640" algn="l" defTabSz="4423410"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mailto:avijit@tropmet.res.in"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13972" y="288183"/>
            <a:ext cx="32153885" cy="4968552"/>
          </a:xfrm>
          <a:solidFill>
            <a:srgbClr val="FFFF00"/>
          </a:solidFill>
        </p:spPr>
        <p:style>
          <a:lnRef idx="2">
            <a:schemeClr val="accent6"/>
          </a:lnRef>
          <a:fillRef idx="1">
            <a:schemeClr val="lt1"/>
          </a:fillRef>
          <a:effectRef idx="0">
            <a:schemeClr val="accent6"/>
          </a:effectRef>
          <a:fontRef idx="minor">
            <a:schemeClr val="dk1"/>
          </a:fontRef>
        </p:style>
        <p:txBody>
          <a:bodyPr>
            <a:normAutofit fontScale="90000"/>
          </a:bodyPr>
          <a:lstStyle/>
          <a:p>
            <a:r>
              <a:rPr lang="en-IN" sz="5600" b="1" dirty="0" smtClean="0">
                <a:solidFill>
                  <a:srgbClr val="C00000"/>
                </a:solidFill>
                <a:latin typeface="Times New Roman" panose="02020603050405020304" pitchFamily="18" charset="0"/>
                <a:cs typeface="Times New Roman" panose="02020603050405020304" pitchFamily="18" charset="0"/>
              </a:rPr>
              <a:t>Real-time </a:t>
            </a:r>
            <a:r>
              <a:rPr lang="en-IN" sz="5600" b="1" dirty="0" err="1">
                <a:solidFill>
                  <a:srgbClr val="C00000"/>
                </a:solidFill>
                <a:latin typeface="Times New Roman" panose="02020603050405020304" pitchFamily="18" charset="0"/>
                <a:cs typeface="Times New Roman" panose="02020603050405020304" pitchFamily="18" charset="0"/>
              </a:rPr>
              <a:t>subseasonal</a:t>
            </a:r>
            <a:r>
              <a:rPr lang="en-IN" sz="5600" b="1" dirty="0">
                <a:solidFill>
                  <a:srgbClr val="C00000"/>
                </a:solidFill>
                <a:latin typeface="Times New Roman" panose="02020603050405020304" pitchFamily="18" charset="0"/>
                <a:cs typeface="Times New Roman" panose="02020603050405020304" pitchFamily="18" charset="0"/>
              </a:rPr>
              <a:t> prediction of </a:t>
            </a:r>
            <a:r>
              <a:rPr lang="en-IN" sz="5600" b="1" dirty="0" smtClean="0">
                <a:solidFill>
                  <a:srgbClr val="C00000"/>
                </a:solidFill>
                <a:latin typeface="Times New Roman" panose="02020603050405020304" pitchFamily="18" charset="0"/>
                <a:cs typeface="Times New Roman" panose="02020603050405020304" pitchFamily="18" charset="0"/>
              </a:rPr>
              <a:t>2022 </a:t>
            </a:r>
            <a:r>
              <a:rPr lang="en-IN" sz="5600" b="1" dirty="0">
                <a:solidFill>
                  <a:srgbClr val="C00000"/>
                </a:solidFill>
                <a:latin typeface="Times New Roman" panose="02020603050405020304" pitchFamily="18" charset="0"/>
                <a:cs typeface="Times New Roman" panose="02020603050405020304" pitchFamily="18" charset="0"/>
              </a:rPr>
              <a:t>monsoon with an emphasis on </a:t>
            </a:r>
            <a:r>
              <a:rPr lang="en-IN" sz="5600" b="1" dirty="0" smtClean="0">
                <a:solidFill>
                  <a:srgbClr val="C00000"/>
                </a:solidFill>
                <a:latin typeface="Times New Roman" panose="02020603050405020304" pitchFamily="18" charset="0"/>
                <a:cs typeface="Times New Roman" panose="02020603050405020304" pitchFamily="18" charset="0"/>
              </a:rPr>
              <a:t>east-west </a:t>
            </a:r>
            <a:r>
              <a:rPr lang="en-IN" sz="5600" b="1" dirty="0">
                <a:solidFill>
                  <a:srgbClr val="C00000"/>
                </a:solidFill>
                <a:latin typeface="Times New Roman" panose="02020603050405020304" pitchFamily="18" charset="0"/>
                <a:cs typeface="Times New Roman" panose="02020603050405020304" pitchFamily="18" charset="0"/>
              </a:rPr>
              <a:t>r</a:t>
            </a:r>
            <a:r>
              <a:rPr lang="en-IN" sz="5600" b="1" dirty="0" smtClean="0">
                <a:solidFill>
                  <a:srgbClr val="C00000"/>
                </a:solidFill>
                <a:latin typeface="Times New Roman" panose="02020603050405020304" pitchFamily="18" charset="0"/>
                <a:cs typeface="Times New Roman" panose="02020603050405020304" pitchFamily="18" charset="0"/>
              </a:rPr>
              <a:t>ainfall  </a:t>
            </a:r>
            <a:r>
              <a:rPr lang="en-IN" sz="5600" b="1" dirty="0" smtClean="0">
                <a:solidFill>
                  <a:srgbClr val="C00000"/>
                </a:solidFill>
                <a:latin typeface="Times New Roman" panose="02020603050405020304" pitchFamily="18" charset="0"/>
                <a:cs typeface="Times New Roman" panose="02020603050405020304" pitchFamily="18" charset="0"/>
              </a:rPr>
              <a:t>asymmetry</a:t>
            </a:r>
            <a:r>
              <a:rPr lang="en-IN" sz="4000" dirty="0" smtClean="0">
                <a:latin typeface="Times New Roman" pitchFamily="18" charset="0"/>
                <a:cs typeface="Times New Roman" pitchFamily="18" charset="0"/>
              </a:rPr>
              <a:t>                     </a:t>
            </a:r>
            <a:br>
              <a:rPr lang="en-IN" sz="4000" dirty="0" smtClean="0">
                <a:latin typeface="Times New Roman" pitchFamily="18" charset="0"/>
                <a:cs typeface="Times New Roman" pitchFamily="18" charset="0"/>
              </a:rPr>
            </a:br>
            <a:r>
              <a:rPr lang="en-IN" sz="4000" dirty="0" smtClean="0">
                <a:latin typeface="Times New Roman" pitchFamily="18" charset="0"/>
                <a:cs typeface="Times New Roman" pitchFamily="18" charset="0"/>
              </a:rPr>
              <a:t>            </a:t>
            </a:r>
            <a:br>
              <a:rPr lang="en-IN" sz="4000" dirty="0" smtClean="0">
                <a:latin typeface="Times New Roman" pitchFamily="18" charset="0"/>
                <a:cs typeface="Times New Roman" pitchFamily="18" charset="0"/>
              </a:rPr>
            </a:br>
            <a:r>
              <a:rPr lang="en-IN" sz="4900" dirty="0" smtClean="0">
                <a:latin typeface="Times New Roman" pitchFamily="18" charset="0"/>
                <a:cs typeface="Times New Roman" pitchFamily="18" charset="0"/>
              </a:rPr>
              <a:t> </a:t>
            </a:r>
            <a:r>
              <a:rPr lang="en-IN" sz="4900" dirty="0">
                <a:latin typeface="Times New Roman" panose="02020603050405020304" pitchFamily="18" charset="0"/>
                <a:cs typeface="Times New Roman" panose="02020603050405020304" pitchFamily="18" charset="0"/>
              </a:rPr>
              <a:t>Avijit Dey</a:t>
            </a:r>
            <a:r>
              <a:rPr lang="en-IN" sz="4900" baseline="30000" dirty="0">
                <a:latin typeface="Times New Roman" panose="02020603050405020304" pitchFamily="18" charset="0"/>
                <a:cs typeface="Times New Roman" panose="02020603050405020304" pitchFamily="18" charset="0"/>
              </a:rPr>
              <a:t>1*</a:t>
            </a:r>
            <a:r>
              <a:rPr lang="en-IN" sz="4900" dirty="0">
                <a:latin typeface="Times New Roman" panose="02020603050405020304" pitchFamily="18" charset="0"/>
                <a:cs typeface="Times New Roman" panose="02020603050405020304" pitchFamily="18" charset="0"/>
              </a:rPr>
              <a:t>, Mahesh P. Kalshetti</a:t>
            </a:r>
            <a:r>
              <a:rPr lang="en-IN" sz="4900" baseline="30000" dirty="0">
                <a:latin typeface="Times New Roman" panose="02020603050405020304" pitchFamily="18" charset="0"/>
                <a:cs typeface="Times New Roman" panose="02020603050405020304" pitchFamily="18" charset="0"/>
              </a:rPr>
              <a:t>1</a:t>
            </a:r>
            <a:r>
              <a:rPr lang="en-IN" sz="4900" dirty="0">
                <a:latin typeface="Times New Roman" panose="02020603050405020304" pitchFamily="18" charset="0"/>
                <a:cs typeface="Times New Roman" panose="02020603050405020304" pitchFamily="18" charset="0"/>
              </a:rPr>
              <a:t>, S. Joseph</a:t>
            </a:r>
            <a:r>
              <a:rPr lang="en-IN" sz="4900" baseline="30000" dirty="0">
                <a:latin typeface="Times New Roman" panose="02020603050405020304" pitchFamily="18" charset="0"/>
                <a:cs typeface="Times New Roman" panose="02020603050405020304" pitchFamily="18" charset="0"/>
              </a:rPr>
              <a:t>1</a:t>
            </a:r>
            <a:r>
              <a:rPr lang="en-IN" sz="4900" dirty="0">
                <a:latin typeface="Times New Roman" panose="02020603050405020304" pitchFamily="18" charset="0"/>
                <a:cs typeface="Times New Roman" panose="02020603050405020304" pitchFamily="18" charset="0"/>
              </a:rPr>
              <a:t>, R. Mandal</a:t>
            </a:r>
            <a:r>
              <a:rPr lang="en-IN" sz="4900" baseline="30000" dirty="0">
                <a:latin typeface="Times New Roman" panose="02020603050405020304" pitchFamily="18" charset="0"/>
                <a:cs typeface="Times New Roman" panose="02020603050405020304" pitchFamily="18" charset="0"/>
              </a:rPr>
              <a:t>1</a:t>
            </a:r>
            <a:r>
              <a:rPr lang="en-IN" sz="4900" dirty="0">
                <a:latin typeface="Times New Roman" panose="02020603050405020304" pitchFamily="18" charset="0"/>
                <a:cs typeface="Times New Roman" panose="02020603050405020304" pitchFamily="18" charset="0"/>
              </a:rPr>
              <a:t>, M. Kaur</a:t>
            </a:r>
            <a:r>
              <a:rPr lang="en-IN" sz="4900" baseline="30000" dirty="0">
                <a:latin typeface="Times New Roman" panose="02020603050405020304" pitchFamily="18" charset="0"/>
                <a:cs typeface="Times New Roman" panose="02020603050405020304" pitchFamily="18" charset="0"/>
              </a:rPr>
              <a:t>1,2</a:t>
            </a:r>
            <a:r>
              <a:rPr lang="en-IN" sz="4900" dirty="0">
                <a:latin typeface="Times New Roman" panose="02020603050405020304" pitchFamily="18" charset="0"/>
                <a:cs typeface="Times New Roman" panose="02020603050405020304" pitchFamily="18" charset="0"/>
              </a:rPr>
              <a:t>,R. </a:t>
            </a:r>
            <a:r>
              <a:rPr lang="en-IN" sz="4900" dirty="0" smtClean="0">
                <a:latin typeface="Times New Roman" panose="02020603050405020304" pitchFamily="18" charset="0"/>
                <a:cs typeface="Times New Roman" panose="02020603050405020304" pitchFamily="18" charset="0"/>
              </a:rPr>
              <a:t>Phani</a:t>
            </a:r>
            <a:r>
              <a:rPr lang="en-IN" sz="4900" baseline="30000" dirty="0" smtClean="0">
                <a:latin typeface="Times New Roman" panose="02020603050405020304" pitchFamily="18" charset="0"/>
                <a:cs typeface="Times New Roman" panose="02020603050405020304" pitchFamily="18" charset="0"/>
              </a:rPr>
              <a:t>1</a:t>
            </a:r>
            <a:r>
              <a:rPr lang="en-IN" sz="4900" dirty="0" smtClean="0">
                <a:latin typeface="Times New Roman" panose="02020603050405020304" pitchFamily="18" charset="0"/>
                <a:cs typeface="Times New Roman" panose="02020603050405020304" pitchFamily="18" charset="0"/>
              </a:rPr>
              <a:t>, A</a:t>
            </a:r>
            <a:r>
              <a:rPr lang="en-IN" sz="4900" dirty="0">
                <a:latin typeface="Times New Roman" panose="02020603050405020304" pitchFamily="18" charset="0"/>
                <a:cs typeface="Times New Roman" panose="02020603050405020304" pitchFamily="18" charset="0"/>
              </a:rPr>
              <a:t>. K. </a:t>
            </a:r>
            <a:r>
              <a:rPr lang="en-IN" sz="4900" dirty="0" smtClean="0">
                <a:latin typeface="Times New Roman" panose="02020603050405020304" pitchFamily="18" charset="0"/>
                <a:cs typeface="Times New Roman" panose="02020603050405020304" pitchFamily="18" charset="0"/>
              </a:rPr>
              <a:t>Sahai</a:t>
            </a:r>
            <a:r>
              <a:rPr lang="en-IN" sz="4900" baseline="30000" dirty="0" smtClean="0">
                <a:latin typeface="Times New Roman" panose="02020603050405020304" pitchFamily="18" charset="0"/>
                <a:cs typeface="Times New Roman" panose="02020603050405020304" pitchFamily="18" charset="0"/>
              </a:rPr>
              <a:t>1</a:t>
            </a:r>
            <a:r>
              <a:rPr lang="en-IN" sz="4000" baseline="30000" dirty="0">
                <a:latin typeface="Times New Roman" panose="02020603050405020304" pitchFamily="18" charset="0"/>
                <a:cs typeface="Times New Roman" panose="02020603050405020304" pitchFamily="18" charset="0"/>
              </a:rPr>
              <a:t> </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r>
              <a:rPr lang="en-IN" sz="4000" dirty="0" smtClean="0">
                <a:latin typeface="Times New Roman" panose="02020603050405020304" pitchFamily="18" charset="0"/>
                <a:cs typeface="Times New Roman" panose="02020603050405020304" pitchFamily="18" charset="0"/>
              </a:rPr>
              <a:t/>
            </a:r>
            <a:br>
              <a:rPr lang="en-IN" sz="4000" dirty="0" smtClean="0">
                <a:latin typeface="Times New Roman" panose="02020603050405020304" pitchFamily="18" charset="0"/>
                <a:cs typeface="Times New Roman" panose="02020603050405020304" pitchFamily="18" charset="0"/>
              </a:rPr>
            </a:br>
            <a:r>
              <a:rPr lang="en-IN" sz="4400" baseline="30000" dirty="0" smtClean="0">
                <a:latin typeface="Times New Roman" panose="02020603050405020304" pitchFamily="18" charset="0"/>
                <a:cs typeface="Times New Roman" panose="02020603050405020304" pitchFamily="18" charset="0"/>
              </a:rPr>
              <a:t>1</a:t>
            </a:r>
            <a:r>
              <a:rPr lang="en-IN" sz="4400" dirty="0" smtClean="0">
                <a:latin typeface="Times New Roman" panose="02020603050405020304" pitchFamily="18" charset="0"/>
                <a:cs typeface="Times New Roman" panose="02020603050405020304" pitchFamily="18" charset="0"/>
              </a:rPr>
              <a:t>Indian </a:t>
            </a:r>
            <a:r>
              <a:rPr lang="en-IN" sz="4400" dirty="0">
                <a:latin typeface="Times New Roman" panose="02020603050405020304" pitchFamily="18" charset="0"/>
                <a:cs typeface="Times New Roman" panose="02020603050405020304" pitchFamily="18" charset="0"/>
              </a:rPr>
              <a:t>Institute of Tropical Meteorology, Pune-411008, India</a:t>
            </a:r>
            <a:br>
              <a:rPr lang="en-IN" sz="4400" dirty="0">
                <a:latin typeface="Times New Roman" panose="02020603050405020304" pitchFamily="18" charset="0"/>
                <a:cs typeface="Times New Roman" panose="02020603050405020304" pitchFamily="18" charset="0"/>
              </a:rPr>
            </a:br>
            <a:r>
              <a:rPr lang="en-IN" sz="4400" baseline="30000" dirty="0">
                <a:latin typeface="Times New Roman" panose="02020603050405020304" pitchFamily="18" charset="0"/>
                <a:cs typeface="Times New Roman" panose="02020603050405020304" pitchFamily="18" charset="0"/>
              </a:rPr>
              <a:t>2</a:t>
            </a:r>
            <a:r>
              <a:rPr lang="en-IN" sz="4400" dirty="0">
                <a:latin typeface="Times New Roman" panose="02020603050405020304" pitchFamily="18" charset="0"/>
                <a:cs typeface="Times New Roman" panose="02020603050405020304" pitchFamily="18" charset="0"/>
              </a:rPr>
              <a:t>The Nature Conservancy, Arlington, VA 22203, </a:t>
            </a:r>
            <a:r>
              <a:rPr lang="en-IN" sz="4400" dirty="0" smtClean="0">
                <a:latin typeface="Times New Roman" panose="02020603050405020304" pitchFamily="18" charset="0"/>
                <a:cs typeface="Times New Roman" panose="02020603050405020304" pitchFamily="18" charset="0"/>
              </a:rPr>
              <a:t>USA</a:t>
            </a:r>
            <a:r>
              <a:rPr lang="en-IN" sz="4400" dirty="0">
                <a:latin typeface="Times New Roman" panose="02020603050405020304" pitchFamily="18" charset="0"/>
                <a:cs typeface="Times New Roman" panose="02020603050405020304" pitchFamily="18" charset="0"/>
              </a:rPr>
              <a:t/>
            </a:r>
            <a:br>
              <a:rPr lang="en-IN" sz="4400" dirty="0">
                <a:latin typeface="Times New Roman" panose="02020603050405020304" pitchFamily="18" charset="0"/>
                <a:cs typeface="Times New Roman" panose="02020603050405020304" pitchFamily="18" charset="0"/>
              </a:rPr>
            </a:br>
            <a:r>
              <a:rPr lang="en-IN" sz="4400" dirty="0" smtClean="0">
                <a:latin typeface="Times New Roman" panose="02020603050405020304" pitchFamily="18" charset="0"/>
                <a:cs typeface="Times New Roman" panose="02020603050405020304" pitchFamily="18" charset="0"/>
              </a:rPr>
              <a:t>*Corresponding </a:t>
            </a:r>
            <a:r>
              <a:rPr lang="en-IN" sz="4400" dirty="0">
                <a:latin typeface="Times New Roman" panose="02020603050405020304" pitchFamily="18" charset="0"/>
                <a:cs typeface="Times New Roman" panose="02020603050405020304" pitchFamily="18" charset="0"/>
              </a:rPr>
              <a:t>Author’s details: </a:t>
            </a:r>
            <a:r>
              <a:rPr lang="en-IN" sz="4400" dirty="0" err="1">
                <a:latin typeface="Times New Roman" panose="02020603050405020304" pitchFamily="18" charset="0"/>
                <a:cs typeface="Times New Roman" panose="02020603050405020304" pitchFamily="18" charset="0"/>
              </a:rPr>
              <a:t>Dr.</a:t>
            </a:r>
            <a:r>
              <a:rPr lang="en-IN" sz="4400" dirty="0">
                <a:latin typeface="Times New Roman" panose="02020603050405020304" pitchFamily="18" charset="0"/>
                <a:cs typeface="Times New Roman" panose="02020603050405020304" pitchFamily="18" charset="0"/>
              </a:rPr>
              <a:t> Avijit </a:t>
            </a:r>
            <a:r>
              <a:rPr lang="en-IN" sz="4400" dirty="0" err="1">
                <a:latin typeface="Times New Roman" panose="02020603050405020304" pitchFamily="18" charset="0"/>
                <a:cs typeface="Times New Roman" panose="02020603050405020304" pitchFamily="18" charset="0"/>
              </a:rPr>
              <a:t>Dey</a:t>
            </a:r>
            <a:r>
              <a:rPr lang="en-IN" sz="4400" dirty="0">
                <a:latin typeface="Times New Roman" panose="02020603050405020304" pitchFamily="18" charset="0"/>
                <a:cs typeface="Times New Roman" panose="02020603050405020304" pitchFamily="18" charset="0"/>
              </a:rPr>
              <a:t>, Scientist, IITM, Pune, </a:t>
            </a:r>
            <a:r>
              <a:rPr lang="en-IN" sz="4400" dirty="0" smtClean="0">
                <a:latin typeface="Times New Roman" panose="02020603050405020304" pitchFamily="18" charset="0"/>
                <a:cs typeface="Times New Roman" panose="02020603050405020304" pitchFamily="18" charset="0"/>
              </a:rPr>
              <a:t>India Email</a:t>
            </a:r>
            <a:r>
              <a:rPr lang="en-IN" sz="4400" dirty="0">
                <a:latin typeface="Times New Roman" panose="02020603050405020304" pitchFamily="18" charset="0"/>
                <a:cs typeface="Times New Roman" panose="02020603050405020304" pitchFamily="18" charset="0"/>
              </a:rPr>
              <a:t>: </a:t>
            </a:r>
            <a:r>
              <a:rPr lang="en-IN" sz="4400" u="sng" dirty="0">
                <a:latin typeface="Times New Roman" panose="02020603050405020304" pitchFamily="18" charset="0"/>
                <a:cs typeface="Times New Roman" panose="02020603050405020304" pitchFamily="18" charset="0"/>
                <a:hlinkClick r:id="rId3"/>
              </a:rPr>
              <a:t>avijit@tropmet.res.in</a:t>
            </a:r>
            <a:r>
              <a:rPr lang="en-IN" sz="4400" b="1" dirty="0" smtClean="0">
                <a:latin typeface="Times New Roman" pitchFamily="18" charset="0"/>
                <a:cs typeface="Times New Roman" pitchFamily="18" charset="0"/>
              </a:rPr>
              <a:t/>
            </a:r>
            <a:br>
              <a:rPr lang="en-IN" sz="4400" b="1" dirty="0" smtClean="0">
                <a:latin typeface="Times New Roman" pitchFamily="18" charset="0"/>
                <a:cs typeface="Times New Roman" pitchFamily="18" charset="0"/>
              </a:rPr>
            </a:br>
            <a:endParaRPr lang="en-IN" sz="4400" b="1" dirty="0">
              <a:latin typeface="Times New Roman" pitchFamily="18" charset="0"/>
              <a:cs typeface="Times New Roman" pitchFamily="18" charset="0"/>
            </a:endParaRPr>
          </a:p>
        </p:txBody>
      </p:sp>
      <p:sp>
        <p:nvSpPr>
          <p:cNvPr id="3" name="Subtitle 2"/>
          <p:cNvSpPr>
            <a:spLocks noGrp="1"/>
          </p:cNvSpPr>
          <p:nvPr>
            <p:ph type="subTitle" idx="4294967295"/>
          </p:nvPr>
        </p:nvSpPr>
        <p:spPr>
          <a:xfrm>
            <a:off x="313973" y="5040711"/>
            <a:ext cx="32153885" cy="28860633"/>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en-IN" sz="3800" b="1" dirty="0" smtClean="0">
                <a:solidFill>
                  <a:srgbClr val="FF0000"/>
                </a:solidFill>
                <a:latin typeface="Times New Roman" pitchFamily="18" charset="0"/>
                <a:cs typeface="Times New Roman" pitchFamily="18" charset="0"/>
              </a:rPr>
              <a:t>Objectives</a:t>
            </a:r>
          </a:p>
          <a:p>
            <a:pPr marL="0" indent="0" algn="just">
              <a:buNone/>
            </a:pPr>
            <a:r>
              <a:rPr lang="en-IN" sz="3600" dirty="0" smtClean="0">
                <a:latin typeface="Times New Roman" pitchFamily="18" charset="0"/>
                <a:cs typeface="Times New Roman" pitchFamily="18" charset="0"/>
              </a:rPr>
              <a:t>The </a:t>
            </a:r>
            <a:r>
              <a:rPr lang="en-IN" sz="3600" dirty="0">
                <a:latin typeface="Times New Roman" pitchFamily="18" charset="0"/>
                <a:cs typeface="Times New Roman" pitchFamily="18" charset="0"/>
              </a:rPr>
              <a:t>accurate </a:t>
            </a:r>
            <a:r>
              <a:rPr lang="en-IN" sz="3600" dirty="0" err="1">
                <a:latin typeface="Times New Roman" pitchFamily="18" charset="0"/>
                <a:cs typeface="Times New Roman" pitchFamily="18" charset="0"/>
              </a:rPr>
              <a:t>subseasonal</a:t>
            </a:r>
            <a:r>
              <a:rPr lang="en-IN" sz="3600" dirty="0">
                <a:latin typeface="Times New Roman" pitchFamily="18" charset="0"/>
                <a:cs typeface="Times New Roman" pitchFamily="18" charset="0"/>
              </a:rPr>
              <a:t> prediction of the </a:t>
            </a:r>
            <a:r>
              <a:rPr lang="en-IN" sz="3600" dirty="0" err="1">
                <a:latin typeface="Times New Roman" pitchFamily="18" charset="0"/>
                <a:cs typeface="Times New Roman" pitchFamily="18" charset="0"/>
              </a:rPr>
              <a:t>spatio</a:t>
            </a:r>
            <a:r>
              <a:rPr lang="en-IN" sz="3600" dirty="0">
                <a:latin typeface="Times New Roman" pitchFamily="18" charset="0"/>
                <a:cs typeface="Times New Roman" pitchFamily="18" charset="0"/>
              </a:rPr>
              <a:t>-temporal rainfall variability of the Indian summer monsoon holds immense socio-economic importance. </a:t>
            </a:r>
            <a:r>
              <a:rPr lang="en-IN" sz="3600" dirty="0" smtClean="0">
                <a:latin typeface="Times New Roman" pitchFamily="18" charset="0"/>
                <a:cs typeface="Times New Roman" pitchFamily="18" charset="0"/>
              </a:rPr>
              <a:t>During </a:t>
            </a:r>
            <a:r>
              <a:rPr lang="en-IN" sz="3600" dirty="0">
                <a:latin typeface="Times New Roman" pitchFamily="18" charset="0"/>
                <a:cs typeface="Times New Roman" pitchFamily="18" charset="0"/>
              </a:rPr>
              <a:t>the 2022 </a:t>
            </a:r>
            <a:r>
              <a:rPr lang="en-IN" sz="3600" dirty="0" smtClean="0">
                <a:latin typeface="Times New Roman" pitchFamily="18" charset="0"/>
                <a:cs typeface="Times New Roman" pitchFamily="18" charset="0"/>
              </a:rPr>
              <a:t>monsoon season, </a:t>
            </a:r>
            <a:r>
              <a:rPr lang="en-IN" sz="3600" dirty="0">
                <a:latin typeface="Times New Roman" pitchFamily="18" charset="0"/>
                <a:cs typeface="Times New Roman" pitchFamily="18" charset="0"/>
              </a:rPr>
              <a:t>slightly above-normal rainfall was recorded across most regions of India, while below-normal precipitation was observed in the eastern parts, particularly over the Indo-Gangetic plains. </a:t>
            </a:r>
            <a:r>
              <a:rPr lang="en-IN" sz="3600" dirty="0" smtClean="0">
                <a:latin typeface="Times New Roman" pitchFamily="18" charset="0"/>
                <a:cs typeface="Times New Roman" pitchFamily="18" charset="0"/>
              </a:rPr>
              <a:t>The </a:t>
            </a:r>
            <a:r>
              <a:rPr lang="en-IN" sz="3600" dirty="0">
                <a:latin typeface="Times New Roman" pitchFamily="18" charset="0"/>
                <a:cs typeface="Times New Roman" pitchFamily="18" charset="0"/>
              </a:rPr>
              <a:t>asymmetric rainfall distribution, characterized by a robust positive pattern over </a:t>
            </a:r>
            <a:r>
              <a:rPr lang="en-IN" sz="3600" dirty="0" smtClean="0">
                <a:latin typeface="Times New Roman" pitchFamily="18" charset="0"/>
                <a:cs typeface="Times New Roman" pitchFamily="18" charset="0"/>
              </a:rPr>
              <a:t>north-western </a:t>
            </a:r>
            <a:r>
              <a:rPr lang="en-IN" sz="3600" dirty="0">
                <a:latin typeface="Times New Roman" pitchFamily="18" charset="0"/>
                <a:cs typeface="Times New Roman" pitchFamily="18" charset="0"/>
              </a:rPr>
              <a:t>regions and a strong negative pattern over eastern and </a:t>
            </a:r>
            <a:r>
              <a:rPr lang="en-IN" sz="3600" dirty="0" smtClean="0">
                <a:latin typeface="Times New Roman" pitchFamily="18" charset="0"/>
                <a:cs typeface="Times New Roman" pitchFamily="18" charset="0"/>
              </a:rPr>
              <a:t>north-eastern </a:t>
            </a:r>
            <a:r>
              <a:rPr lang="en-IN" sz="3600" dirty="0">
                <a:latin typeface="Times New Roman" pitchFamily="18" charset="0"/>
                <a:cs typeface="Times New Roman" pitchFamily="18" charset="0"/>
              </a:rPr>
              <a:t>India </a:t>
            </a:r>
            <a:r>
              <a:rPr lang="en-IN" sz="3600" dirty="0" smtClean="0">
                <a:latin typeface="Times New Roman" pitchFamily="18" charset="0"/>
                <a:cs typeface="Times New Roman" pitchFamily="18" charset="0"/>
              </a:rPr>
              <a:t>was strong in </a:t>
            </a:r>
            <a:r>
              <a:rPr lang="en-IN" sz="3600" dirty="0">
                <a:latin typeface="Times New Roman" pitchFamily="18" charset="0"/>
                <a:cs typeface="Times New Roman" pitchFamily="18" charset="0"/>
              </a:rPr>
              <a:t>July and </a:t>
            </a:r>
            <a:r>
              <a:rPr lang="en-IN" sz="3600" dirty="0" smtClean="0">
                <a:latin typeface="Times New Roman" pitchFamily="18" charset="0"/>
                <a:cs typeface="Times New Roman" pitchFamily="18" charset="0"/>
              </a:rPr>
              <a:t>August</a:t>
            </a:r>
            <a:r>
              <a:rPr lang="en-IN" sz="3600" dirty="0">
                <a:latin typeface="Times New Roman" pitchFamily="18" charset="0"/>
                <a:cs typeface="Times New Roman" pitchFamily="18" charset="0"/>
              </a:rPr>
              <a:t>.</a:t>
            </a:r>
            <a:r>
              <a:rPr lang="en-IN" sz="3600" dirty="0" smtClean="0">
                <a:latin typeface="Times New Roman" pitchFamily="18" charset="0"/>
                <a:cs typeface="Times New Roman" pitchFamily="18" charset="0"/>
              </a:rPr>
              <a:t> In </a:t>
            </a:r>
            <a:r>
              <a:rPr lang="en-IN" sz="3600" dirty="0">
                <a:latin typeface="Times New Roman" pitchFamily="18" charset="0"/>
                <a:cs typeface="Times New Roman" pitchFamily="18" charset="0"/>
              </a:rPr>
              <a:t>this study, the real-time performance of a recently developed multi-physics multi-ensemble (MPME) </a:t>
            </a:r>
            <a:r>
              <a:rPr lang="en-IN" sz="3600" dirty="0" err="1">
                <a:latin typeface="Times New Roman" pitchFamily="18" charset="0"/>
                <a:cs typeface="Times New Roman" pitchFamily="18" charset="0"/>
              </a:rPr>
              <a:t>subseasonal</a:t>
            </a:r>
            <a:r>
              <a:rPr lang="en-IN" sz="3600" dirty="0">
                <a:latin typeface="Times New Roman" pitchFamily="18" charset="0"/>
                <a:cs typeface="Times New Roman" pitchFamily="18" charset="0"/>
              </a:rPr>
              <a:t> prediction system is evaluated for its ability to predict the </a:t>
            </a:r>
            <a:r>
              <a:rPr lang="en-IN" sz="3600" dirty="0" err="1">
                <a:latin typeface="Times New Roman" pitchFamily="18" charset="0"/>
                <a:cs typeface="Times New Roman" pitchFamily="18" charset="0"/>
              </a:rPr>
              <a:t>spatio</a:t>
            </a:r>
            <a:r>
              <a:rPr lang="en-IN" sz="3600" dirty="0">
                <a:latin typeface="Times New Roman" pitchFamily="18" charset="0"/>
                <a:cs typeface="Times New Roman" pitchFamily="18" charset="0"/>
              </a:rPr>
              <a:t>-temporal rainfall variability during the 2022 monsoon. </a:t>
            </a:r>
            <a:endParaRPr lang="en-IN" sz="3600" dirty="0" smtClean="0">
              <a:latin typeface="Times New Roman" pitchFamily="18" charset="0"/>
              <a:cs typeface="Times New Roman" pitchFamily="18" charset="0"/>
            </a:endParaRPr>
          </a:p>
          <a:p>
            <a:pPr marL="0" indent="0" algn="ctr">
              <a:buNone/>
            </a:pPr>
            <a:r>
              <a:rPr lang="en-IN" sz="3800" b="1" dirty="0" smtClean="0">
                <a:solidFill>
                  <a:srgbClr val="FF0000"/>
                </a:solidFill>
                <a:latin typeface="Times New Roman" pitchFamily="18" charset="0"/>
                <a:cs typeface="Times New Roman" pitchFamily="18" charset="0"/>
              </a:rPr>
              <a:t>Data and Methodology</a:t>
            </a:r>
          </a:p>
          <a:p>
            <a:pPr marL="0" indent="0" algn="just">
              <a:buNone/>
            </a:pPr>
            <a:r>
              <a:rPr lang="en-IN" sz="3600" dirty="0">
                <a:latin typeface="Times New Roman" panose="02020603050405020304" pitchFamily="18" charset="0"/>
                <a:cs typeface="Times New Roman" panose="02020603050405020304" pitchFamily="18" charset="0"/>
              </a:rPr>
              <a:t>A</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high-resolution (0.25°x0.25°) rain gauge-satellite merged daily rainfall dataset (</a:t>
            </a:r>
            <a:r>
              <a:rPr lang="en-IN" sz="3600" dirty="0" err="1">
                <a:latin typeface="Times New Roman" panose="02020603050405020304" pitchFamily="18" charset="0"/>
                <a:cs typeface="Times New Roman" panose="02020603050405020304" pitchFamily="18" charset="0"/>
              </a:rPr>
              <a:t>Mitra</a:t>
            </a:r>
            <a:r>
              <a:rPr lang="en-IN" sz="3600" dirty="0">
                <a:latin typeface="Times New Roman" panose="02020603050405020304" pitchFamily="18" charset="0"/>
                <a:cs typeface="Times New Roman" panose="02020603050405020304" pitchFamily="18" charset="0"/>
              </a:rPr>
              <a:t> et al. 2009) </a:t>
            </a:r>
            <a:r>
              <a:rPr lang="en-IN" sz="3600" dirty="0" smtClean="0">
                <a:latin typeface="Times New Roman" panose="02020603050405020304" pitchFamily="18" charset="0"/>
                <a:cs typeface="Times New Roman" panose="02020603050405020304" pitchFamily="18" charset="0"/>
              </a:rPr>
              <a:t>are used. </a:t>
            </a:r>
            <a:r>
              <a:rPr lang="en-IN" sz="3600" dirty="0">
                <a:latin typeface="Times New Roman" panose="02020603050405020304" pitchFamily="18" charset="0"/>
                <a:cs typeface="Times New Roman" panose="02020603050405020304" pitchFamily="18" charset="0"/>
              </a:rPr>
              <a:t>The ERA5 reanalysis (0.25°x0.25°) datasets (</a:t>
            </a:r>
            <a:r>
              <a:rPr lang="en-IN" sz="3600" dirty="0" err="1">
                <a:latin typeface="Times New Roman" panose="02020603050405020304" pitchFamily="18" charset="0"/>
                <a:cs typeface="Times New Roman" panose="02020603050405020304" pitchFamily="18" charset="0"/>
              </a:rPr>
              <a:t>Hersbach</a:t>
            </a:r>
            <a:r>
              <a:rPr lang="en-IN" sz="3600" dirty="0">
                <a:latin typeface="Times New Roman" panose="02020603050405020304" pitchFamily="18" charset="0"/>
                <a:cs typeface="Times New Roman" panose="02020603050405020304" pitchFamily="18" charset="0"/>
              </a:rPr>
              <a:t> et al. 2020) are utilized for dynamical fields. The model data from the multi-physics multi-ensemble version of the IITM extended range prediction system is used. </a:t>
            </a:r>
            <a:r>
              <a:rPr lang="en-IN" sz="3600" dirty="0" smtClean="0">
                <a:latin typeface="Times New Roman" panose="02020603050405020304" pitchFamily="18" charset="0"/>
                <a:cs typeface="Times New Roman" panose="02020603050405020304" pitchFamily="18" charset="0"/>
              </a:rPr>
              <a:t>All data </a:t>
            </a:r>
            <a:r>
              <a:rPr lang="en-IN" sz="3600" dirty="0">
                <a:latin typeface="Times New Roman" panose="02020603050405020304" pitchFamily="18" charset="0"/>
                <a:cs typeface="Times New Roman" panose="02020603050405020304" pitchFamily="18" charset="0"/>
              </a:rPr>
              <a:t>sets for JJAS of 2022 are </a:t>
            </a:r>
            <a:r>
              <a:rPr lang="en-IN" sz="3600" dirty="0" smtClean="0">
                <a:latin typeface="Times New Roman" panose="02020603050405020304" pitchFamily="18" charset="0"/>
                <a:cs typeface="Times New Roman" panose="02020603050405020304" pitchFamily="18" charset="0"/>
              </a:rPr>
              <a:t>used and climatology are computation for the base period 2003-2018 </a:t>
            </a:r>
            <a:r>
              <a:rPr lang="en-IN" sz="3600" dirty="0">
                <a:latin typeface="Times New Roman" panose="02020603050405020304" pitchFamily="18" charset="0"/>
                <a:cs typeface="Times New Roman" panose="02020603050405020304" pitchFamily="18" charset="0"/>
              </a:rPr>
              <a:t>as the </a:t>
            </a:r>
            <a:r>
              <a:rPr lang="en-IN" sz="3600" dirty="0" smtClean="0">
                <a:latin typeface="Times New Roman" panose="02020603050405020304" pitchFamily="18" charset="0"/>
                <a:cs typeface="Times New Roman" panose="02020603050405020304" pitchFamily="18" charset="0"/>
              </a:rPr>
              <a:t>model </a:t>
            </a:r>
            <a:r>
              <a:rPr lang="en-IN" sz="3600" dirty="0">
                <a:latin typeface="Times New Roman" panose="02020603050405020304" pitchFamily="18" charset="0"/>
                <a:cs typeface="Times New Roman" panose="02020603050405020304" pitchFamily="18" charset="0"/>
              </a:rPr>
              <a:t>on-the-fly </a:t>
            </a:r>
            <a:r>
              <a:rPr lang="en-IN" sz="3600" dirty="0" err="1">
                <a:latin typeface="Times New Roman" panose="02020603050405020304" pitchFamily="18" charset="0"/>
                <a:cs typeface="Times New Roman" panose="02020603050405020304" pitchFamily="18" charset="0"/>
              </a:rPr>
              <a:t>hindcast</a:t>
            </a:r>
            <a:r>
              <a:rPr lang="en-IN" sz="3600" dirty="0">
                <a:latin typeface="Times New Roman" panose="02020603050405020304" pitchFamily="18" charset="0"/>
                <a:cs typeface="Times New Roman" panose="02020603050405020304" pitchFamily="18" charset="0"/>
              </a:rPr>
              <a:t> is available for the same period. </a:t>
            </a:r>
            <a:endParaRPr lang="en-IN" sz="9600" dirty="0">
              <a:latin typeface="Times New Roman" panose="02020603050405020304" pitchFamily="18" charset="0"/>
              <a:cs typeface="Times New Roman" panose="02020603050405020304" pitchFamily="18" charset="0"/>
            </a:endParaRPr>
          </a:p>
          <a:p>
            <a:pPr marL="0" indent="0" algn="ctr">
              <a:buNone/>
            </a:pPr>
            <a:r>
              <a:rPr lang="en-IN" sz="3800" b="1" dirty="0" smtClean="0">
                <a:solidFill>
                  <a:srgbClr val="FF0000"/>
                </a:solidFill>
                <a:latin typeface="Times New Roman" pitchFamily="18" charset="0"/>
                <a:cs typeface="Times New Roman" pitchFamily="18" charset="0"/>
              </a:rPr>
              <a:t>Results</a:t>
            </a:r>
            <a:endParaRPr lang="en-IN" sz="3800" b="1"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endParaRPr lang="en-IN" sz="3600" dirty="0" smtClean="0">
              <a:solidFill>
                <a:srgbClr val="FF0000"/>
              </a:solidFill>
              <a:latin typeface="Times New Roman" pitchFamily="18" charset="0"/>
              <a:cs typeface="Times New Roman" pitchFamily="18" charset="0"/>
            </a:endParaRPr>
          </a:p>
          <a:p>
            <a:pPr marL="0" indent="0" algn="ctr">
              <a:buNone/>
            </a:pPr>
            <a:endParaRPr lang="en-IN" sz="3600" dirty="0">
              <a:solidFill>
                <a:srgbClr val="FF0000"/>
              </a:solidFill>
              <a:latin typeface="Times New Roman" pitchFamily="18" charset="0"/>
              <a:cs typeface="Times New Roman" pitchFamily="18" charset="0"/>
            </a:endParaRPr>
          </a:p>
          <a:p>
            <a:pPr marL="0" indent="0" algn="ctr">
              <a:buNone/>
            </a:pPr>
            <a:r>
              <a:rPr lang="en-IN" sz="3600" dirty="0" smtClean="0">
                <a:solidFill>
                  <a:srgbClr val="FF0000"/>
                </a:solidFill>
                <a:latin typeface="Times New Roman" pitchFamily="18" charset="0"/>
                <a:cs typeface="Times New Roman" pitchFamily="18" charset="0"/>
              </a:rPr>
              <a:t/>
            </a:r>
            <a:br>
              <a:rPr lang="en-IN" sz="3600" dirty="0" smtClean="0">
                <a:solidFill>
                  <a:srgbClr val="FF0000"/>
                </a:solidFill>
                <a:latin typeface="Times New Roman" pitchFamily="18" charset="0"/>
                <a:cs typeface="Times New Roman" pitchFamily="18" charset="0"/>
              </a:rPr>
            </a:br>
            <a:endParaRPr lang="en-IN" sz="3600" dirty="0" smtClean="0">
              <a:solidFill>
                <a:srgbClr val="FF0000"/>
              </a:solidFill>
              <a:latin typeface="Times New Roman" pitchFamily="18" charset="0"/>
              <a:cs typeface="Times New Roman" pitchFamily="18" charset="0"/>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78248" y="1368303"/>
            <a:ext cx="3420000" cy="3420000"/>
          </a:xfrm>
          <a:prstGeom prst="rect">
            <a:avLst/>
          </a:prstGeom>
        </p:spPr>
      </p:pic>
      <p:sp>
        <p:nvSpPr>
          <p:cNvPr id="47" name="Rectangle 46"/>
          <p:cNvSpPr/>
          <p:nvPr/>
        </p:nvSpPr>
        <p:spPr>
          <a:xfrm>
            <a:off x="331384" y="33901344"/>
            <a:ext cx="32153885" cy="9264075"/>
          </a:xfrm>
          <a:prstGeom prst="rect">
            <a:avLst/>
          </a:prstGeom>
          <a:blipFill>
            <a:blip r:embed="rId5"/>
            <a:tile tx="0" ty="0" sx="100000" sy="100000" flip="none" algn="tl"/>
          </a:blipFill>
        </p:spPr>
        <p:txBody>
          <a:bodyPr wrap="square">
            <a:spAutoFit/>
          </a:bodyPr>
          <a:lstStyle/>
          <a:p>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                </a:t>
            </a:r>
            <a:r>
              <a:rPr lang="en-US" sz="3800" dirty="0" smtClean="0">
                <a:solidFill>
                  <a:srgbClr val="FF0000"/>
                </a:solidFill>
                <a:latin typeface="Times New Roman" pitchFamily="18" charset="0"/>
                <a:cs typeface="Times New Roman" pitchFamily="18" charset="0"/>
              </a:rPr>
              <a:t>Summary</a:t>
            </a:r>
            <a:endParaRPr lang="en-IN" sz="32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3600" dirty="0">
                <a:latin typeface="Times New Roman" panose="02020603050405020304" pitchFamily="18" charset="0"/>
                <a:cs typeface="Times New Roman" panose="02020603050405020304" pitchFamily="18" charset="0"/>
              </a:rPr>
              <a:t>The model predicted </a:t>
            </a:r>
            <a:r>
              <a:rPr lang="en-US" sz="3600" dirty="0" smtClean="0">
                <a:latin typeface="Times New Roman" panose="02020603050405020304" pitchFamily="18" charset="0"/>
                <a:cs typeface="Times New Roman" panose="02020603050405020304" pitchFamily="18" charset="0"/>
              </a:rPr>
              <a:t>the east-west </a:t>
            </a:r>
            <a:r>
              <a:rPr lang="en-US" sz="3600" dirty="0">
                <a:latin typeface="Times New Roman" panose="02020603050405020304" pitchFamily="18" charset="0"/>
                <a:cs typeface="Times New Roman" panose="02020603050405020304" pitchFamily="18" charset="0"/>
              </a:rPr>
              <a:t>rainfall asymmetry during July up to week2 lead. However, there are spatial shifts, and rainfall amount is under-estimated over the west and south-west of India and over-estimated over north-central India at longer leads (week3-week4</a:t>
            </a:r>
            <a:r>
              <a:rPr lang="en-US"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endParaRPr lang="en-US" sz="36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east–west rainfall asymmetry was also observed in August, though </a:t>
            </a:r>
            <a:r>
              <a:rPr lang="en-US" sz="3600" dirty="0" smtClean="0">
                <a:latin typeface="Times New Roman" panose="02020603050405020304" pitchFamily="18" charset="0"/>
                <a:cs typeface="Times New Roman" panose="02020603050405020304" pitchFamily="18" charset="0"/>
              </a:rPr>
              <a:t>anomalies were weaker than </a:t>
            </a:r>
            <a:r>
              <a:rPr lang="en-US" sz="3600" dirty="0">
                <a:latin typeface="Times New Roman" panose="02020603050405020304" pitchFamily="18" charset="0"/>
                <a:cs typeface="Times New Roman" panose="02020603050405020304" pitchFamily="18" charset="0"/>
              </a:rPr>
              <a:t>in July. The model could replicate the observed pattern during August at week1 lead. However, model predicted anomalies shifted towards north India at week2 and beyond lead. </a:t>
            </a:r>
            <a:endParaRPr lang="en-US" sz="36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endParaRPr lang="en-US" sz="36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asymmetric rainfall over the east and west boxes during July-August could be associated with the contrasting vertical movement of w-wind at </a:t>
            </a:r>
            <a:r>
              <a:rPr lang="en-US" sz="3600" dirty="0" smtClean="0">
                <a:latin typeface="Times New Roman" panose="02020603050405020304" pitchFamily="18" charset="0"/>
                <a:cs typeface="Times New Roman" panose="02020603050405020304" pitchFamily="18" charset="0"/>
              </a:rPr>
              <a:t>500hPa;            ascending </a:t>
            </a:r>
            <a:r>
              <a:rPr lang="en-US" sz="3600" dirty="0" smtClean="0">
                <a:latin typeface="Times New Roman" panose="02020603050405020304" pitchFamily="18" charset="0"/>
                <a:cs typeface="Times New Roman" panose="02020603050405020304" pitchFamily="18" charset="0"/>
              </a:rPr>
              <a:t>motion </a:t>
            </a:r>
            <a:r>
              <a:rPr lang="en-US" sz="3600" dirty="0">
                <a:latin typeface="Times New Roman" panose="02020603050405020304" pitchFamily="18" charset="0"/>
                <a:cs typeface="Times New Roman" panose="02020603050405020304" pitchFamily="18" charset="0"/>
              </a:rPr>
              <a:t>over </a:t>
            </a:r>
            <a:r>
              <a:rPr lang="en-US" sz="3600" dirty="0">
                <a:latin typeface="Times New Roman" panose="02020603050405020304" pitchFamily="18" charset="0"/>
                <a:cs typeface="Times New Roman" panose="02020603050405020304" pitchFamily="18" charset="0"/>
              </a:rPr>
              <a:t>western India </a:t>
            </a:r>
            <a:r>
              <a:rPr lang="en-US" sz="3600" dirty="0" smtClean="0">
                <a:latin typeface="Times New Roman" panose="02020603050405020304" pitchFamily="18" charset="0"/>
                <a:cs typeface="Times New Roman" panose="02020603050405020304" pitchFamily="18" charset="0"/>
              </a:rPr>
              <a:t>whereas </a:t>
            </a:r>
            <a:r>
              <a:rPr lang="en-US" sz="3600" dirty="0" smtClean="0">
                <a:latin typeface="Times New Roman" panose="02020603050405020304" pitchFamily="18" charset="0"/>
                <a:cs typeface="Times New Roman" panose="02020603050405020304" pitchFamily="18" charset="0"/>
              </a:rPr>
              <a:t>descending motion over the </a:t>
            </a:r>
            <a:r>
              <a:rPr lang="en-US" sz="3600" dirty="0" smtClean="0">
                <a:latin typeface="Times New Roman" panose="02020603050405020304" pitchFamily="18" charset="0"/>
                <a:cs typeface="Times New Roman" panose="02020603050405020304" pitchFamily="18" charset="0"/>
              </a:rPr>
              <a:t>east</a:t>
            </a:r>
            <a:r>
              <a:rPr lang="en-US" sz="3600" dirty="0" smtClean="0">
                <a:latin typeface="Times New Roman" panose="02020603050405020304" pitchFamily="18" charset="0"/>
                <a:cs typeface="Times New Roman" panose="02020603050405020304" pitchFamily="18" charset="0"/>
              </a:rPr>
              <a:t>ern India</a:t>
            </a:r>
            <a:r>
              <a:rPr lang="en-US" sz="3600" dirty="0" smtClean="0">
                <a:latin typeface="Times New Roman" panose="02020603050405020304" pitchFamily="18" charset="0"/>
                <a:cs typeface="Times New Roman" panose="02020603050405020304" pitchFamily="18" charset="0"/>
              </a:rPr>
              <a:t>. </a:t>
            </a:r>
            <a:endParaRPr lang="en-IN" sz="3600" dirty="0">
              <a:latin typeface="Times New Roman" panose="02020603050405020304" pitchFamily="18" charset="0"/>
              <a:cs typeface="Times New Roman" panose="02020603050405020304" pitchFamily="18" charset="0"/>
            </a:endParaRPr>
          </a:p>
          <a:p>
            <a:pPr marL="571500" indent="-571500">
              <a:buFont typeface="Wingdings" pitchFamily="2" charset="2"/>
              <a:buChar char="Ø"/>
            </a:pPr>
            <a:endParaRPr lang="en-IN" sz="36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IN" sz="3600" dirty="0" smtClean="0">
                <a:latin typeface="Times New Roman" panose="02020603050405020304" pitchFamily="18" charset="0"/>
                <a:cs typeface="Times New Roman" panose="02020603050405020304" pitchFamily="18" charset="0"/>
              </a:rPr>
              <a:t>During </a:t>
            </a:r>
            <a:r>
              <a:rPr lang="en-IN" sz="3600" dirty="0">
                <a:latin typeface="Times New Roman" panose="02020603050405020304" pitchFamily="18" charset="0"/>
                <a:cs typeface="Times New Roman" panose="02020603050405020304" pitchFamily="18" charset="0"/>
              </a:rPr>
              <a:t>all five active and break spells, the MPME system could predict the rainfall up to week2 </a:t>
            </a:r>
            <a:r>
              <a:rPr lang="en-IN" sz="3600" dirty="0" smtClean="0">
                <a:latin typeface="Times New Roman" panose="02020603050405020304" pitchFamily="18" charset="0"/>
                <a:cs typeface="Times New Roman" panose="02020603050405020304" pitchFamily="18" charset="0"/>
              </a:rPr>
              <a:t>lead.</a:t>
            </a:r>
          </a:p>
          <a:p>
            <a:pPr marL="571500" indent="-571500">
              <a:buFont typeface="Wingdings" pitchFamily="2" charset="2"/>
              <a:buChar char="Ø"/>
            </a:pPr>
            <a:endParaRPr lang="en-IN" sz="3600" dirty="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model demonstrated better MISO prediction skill (~23 days) in 2022 compared to the </a:t>
            </a:r>
            <a:r>
              <a:rPr lang="en-US" sz="3600" dirty="0" err="1">
                <a:latin typeface="Times New Roman" panose="02020603050405020304" pitchFamily="18" charset="0"/>
                <a:cs typeface="Times New Roman" panose="02020603050405020304" pitchFamily="18" charset="0"/>
              </a:rPr>
              <a:t>hindcast</a:t>
            </a:r>
            <a:r>
              <a:rPr lang="en-US" sz="3600" dirty="0">
                <a:latin typeface="Times New Roman" panose="02020603050405020304" pitchFamily="18" charset="0"/>
                <a:cs typeface="Times New Roman" panose="02020603050405020304" pitchFamily="18" charset="0"/>
              </a:rPr>
              <a:t> skill (~20-21 days), reflecting the dominance of the ISO scale. </a:t>
            </a:r>
          </a:p>
          <a:p>
            <a:pPr marL="571500" indent="-571500">
              <a:buFont typeface="Wingdings" pitchFamily="2" charset="2"/>
              <a:buChar char="Ø"/>
            </a:pPr>
            <a:endParaRPr lang="en-US" sz="3600" dirty="0" smtClean="0">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itchFamily="18" charset="0"/>
                <a:cs typeface="Times New Roman" pitchFamily="18" charset="0"/>
              </a:rPr>
              <a:t>model indicated useful forecast skill during the 2022 season </a:t>
            </a:r>
            <a:r>
              <a:rPr lang="en-US" sz="3600" dirty="0" smtClean="0">
                <a:latin typeface="Times New Roman" pitchFamily="18" charset="0"/>
                <a:cs typeface="Times New Roman" pitchFamily="18" charset="0"/>
              </a:rPr>
              <a:t>up </a:t>
            </a:r>
            <a:r>
              <a:rPr lang="en-US" sz="3600" dirty="0">
                <a:latin typeface="Times New Roman" pitchFamily="18" charset="0"/>
                <a:cs typeface="Times New Roman" pitchFamily="18" charset="0"/>
              </a:rPr>
              <a:t>to week3 lead (CC&gt;0.5) across all homogenous regions of India, except for the </a:t>
            </a:r>
            <a:r>
              <a:rPr lang="en-US" sz="3600" dirty="0" smtClean="0">
                <a:latin typeface="Times New Roman" pitchFamily="18" charset="0"/>
                <a:cs typeface="Times New Roman" pitchFamily="18" charset="0"/>
              </a:rPr>
              <a:t>northwest India. </a:t>
            </a:r>
          </a:p>
          <a:p>
            <a:pPr marL="571500" indent="-571500">
              <a:lnSpc>
                <a:spcPct val="150000"/>
              </a:lnSpc>
              <a:buFont typeface="Wingdings" pitchFamily="2" charset="2"/>
              <a:buChar char="Ø"/>
            </a:pPr>
            <a:r>
              <a:rPr lang="en-US" sz="3600" dirty="0">
                <a:latin typeface="Times New Roman" pitchFamily="18" charset="0"/>
                <a:cs typeface="Times New Roman" pitchFamily="18" charset="0"/>
              </a:rPr>
              <a:t>The MPME system showed a useful skill </a:t>
            </a:r>
            <a:r>
              <a:rPr lang="en-US" sz="3600" dirty="0" smtClean="0">
                <a:latin typeface="Times New Roman" pitchFamily="18" charset="0"/>
                <a:cs typeface="Times New Roman" pitchFamily="18" charset="0"/>
              </a:rPr>
              <a:t>up </a:t>
            </a:r>
            <a:r>
              <a:rPr lang="en-US" sz="3600" dirty="0">
                <a:latin typeface="Times New Roman" pitchFamily="18" charset="0"/>
                <a:cs typeface="Times New Roman" pitchFamily="18" charset="0"/>
              </a:rPr>
              <a:t>to week2 lead over most of the meteorological subdivisions except for a </a:t>
            </a:r>
            <a:r>
              <a:rPr lang="en-US" sz="3600" dirty="0" smtClean="0">
                <a:latin typeface="Times New Roman" pitchFamily="18" charset="0"/>
                <a:cs typeface="Times New Roman" pitchFamily="18" charset="0"/>
              </a:rPr>
              <a:t>few.</a:t>
            </a:r>
            <a:r>
              <a:rPr lang="en-US" sz="3200" dirty="0">
                <a:latin typeface="Times New Roman" pitchFamily="18" charset="0"/>
                <a:cs typeface="Times New Roman" pitchFamily="18" charset="0"/>
              </a:rPr>
              <a:t>	</a:t>
            </a:r>
          </a:p>
        </p:txBody>
      </p:sp>
      <p:sp>
        <p:nvSpPr>
          <p:cNvPr id="7" name="Rectangle 6"/>
          <p:cNvSpPr/>
          <p:nvPr/>
        </p:nvSpPr>
        <p:spPr>
          <a:xfrm>
            <a:off x="546968" y="20951599"/>
            <a:ext cx="7929349" cy="2677656"/>
          </a:xfrm>
          <a:prstGeom prst="rect">
            <a:avLst/>
          </a:prstGeom>
        </p:spPr>
        <p:txBody>
          <a:bodyPr wrap="square">
            <a:spAutoFit/>
          </a:bodyPr>
          <a:lstStyle/>
          <a:p>
            <a:pPr algn="just"/>
            <a:r>
              <a:rPr lang="en-US" sz="2800" dirty="0" smtClean="0">
                <a:latin typeface="Times New Roman" pitchFamily="18" charset="0"/>
                <a:cs typeface="Times New Roman" pitchFamily="18" charset="0"/>
              </a:rPr>
              <a:t>Fig.1: </a:t>
            </a:r>
            <a:r>
              <a:rPr lang="en-US" sz="2800" dirty="0">
                <a:latin typeface="Times New Roman" pitchFamily="18" charset="0"/>
                <a:cs typeface="Times New Roman" pitchFamily="18" charset="0"/>
              </a:rPr>
              <a:t>Monthly rainfall anomalies (mm/day</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 </a:t>
            </a:r>
            <a:r>
              <a:rPr lang="en-US" sz="2800" dirty="0" smtClean="0">
                <a:latin typeface="Times New Roman" pitchFamily="18" charset="0"/>
                <a:cs typeface="Times New Roman" pitchFamily="18" charset="0"/>
              </a:rPr>
              <a:t>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row is for observation, and the </a:t>
            </a:r>
            <a:r>
              <a:rPr lang="en-US" sz="2800" dirty="0" smtClean="0">
                <a:latin typeface="Times New Roman" pitchFamily="18" charset="0"/>
                <a:cs typeface="Times New Roman" pitchFamily="18" charset="0"/>
              </a:rPr>
              <a:t>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rows </a:t>
            </a:r>
            <a:r>
              <a:rPr lang="en-US" sz="2800" dirty="0">
                <a:latin typeface="Times New Roman" pitchFamily="18" charset="0"/>
                <a:cs typeface="Times New Roman" pitchFamily="18" charset="0"/>
              </a:rPr>
              <a:t>are for model prediction at week1-week4 lead, respectively. Pattern correlation  values </a:t>
            </a:r>
            <a:r>
              <a:rPr lang="en-US" sz="2800" dirty="0" smtClean="0">
                <a:latin typeface="Times New Roman" pitchFamily="18" charset="0"/>
                <a:cs typeface="Times New Roman" pitchFamily="18" charset="0"/>
              </a:rPr>
              <a:t>are </a:t>
            </a:r>
            <a:r>
              <a:rPr lang="en-US" sz="2800" dirty="0">
                <a:latin typeface="Times New Roman" pitchFamily="18" charset="0"/>
                <a:cs typeface="Times New Roman" pitchFamily="18" charset="0"/>
              </a:rPr>
              <a:t>also </a:t>
            </a:r>
            <a:r>
              <a:rPr lang="en-US" sz="2800" dirty="0" smtClean="0">
                <a:latin typeface="Times New Roman" pitchFamily="18" charset="0"/>
                <a:cs typeface="Times New Roman" pitchFamily="18" charset="0"/>
              </a:rPr>
              <a:t>mentioned. </a:t>
            </a:r>
            <a:r>
              <a:rPr lang="en-US" sz="2800" dirty="0">
                <a:latin typeface="Times New Roman" pitchFamily="18" charset="0"/>
                <a:cs typeface="Times New Roman" pitchFamily="18" charset="0"/>
              </a:rPr>
              <a:t>The values in the parenthesis indicate the pattern correlation when considering only Indian land. </a:t>
            </a:r>
            <a:endParaRPr lang="en-IN" sz="2800" dirty="0">
              <a:latin typeface="Times New Roman" pitchFamily="18" charset="0"/>
              <a:cs typeface="Times New Roman" pitchFamily="18" charset="0"/>
            </a:endParaRPr>
          </a:p>
        </p:txBody>
      </p:sp>
      <p:sp>
        <p:nvSpPr>
          <p:cNvPr id="141" name="Rectangle 140"/>
          <p:cNvSpPr/>
          <p:nvPr/>
        </p:nvSpPr>
        <p:spPr>
          <a:xfrm>
            <a:off x="339999" y="43022262"/>
            <a:ext cx="32153885" cy="1384995"/>
          </a:xfrm>
          <a:prstGeom prst="rect">
            <a:avLst/>
          </a:prstGeom>
          <a:solidFill>
            <a:srgbClr val="CCFFCC"/>
          </a:solidFill>
        </p:spPr>
        <p:txBody>
          <a:bodyPr wrap="square">
            <a:spAutoFit/>
          </a:bodyPr>
          <a:lstStyle/>
          <a:p>
            <a:pPr algn="ctr"/>
            <a:r>
              <a:rPr lang="en-US" sz="2800" b="1" dirty="0" smtClean="0">
                <a:latin typeface="Times New Roman" pitchFamily="18" charset="0"/>
                <a:cs typeface="Times New Roman" pitchFamily="18" charset="0"/>
              </a:rPr>
              <a:t>Acknowledgement</a:t>
            </a:r>
          </a:p>
          <a:p>
            <a:pPr algn="ctr"/>
            <a:r>
              <a:rPr lang="en-IN" sz="2800" dirty="0" smtClean="0">
                <a:latin typeface="Times New Roman" panose="02020603050405020304" pitchFamily="18" charset="0"/>
                <a:cs typeface="Times New Roman" panose="02020603050405020304" pitchFamily="18" charset="0"/>
              </a:rPr>
              <a:t>The IITM, </a:t>
            </a:r>
            <a:r>
              <a:rPr lang="en-IN" sz="2800" dirty="0">
                <a:latin typeface="Times New Roman" panose="02020603050405020304" pitchFamily="18" charset="0"/>
                <a:cs typeface="Times New Roman" panose="02020603050405020304" pitchFamily="18" charset="0"/>
              </a:rPr>
              <a:t>Pune, is a research institute under the Ministry of Earth Sciences (</a:t>
            </a:r>
            <a:r>
              <a:rPr lang="en-IN" sz="2800" dirty="0" err="1">
                <a:latin typeface="Times New Roman" panose="02020603050405020304" pitchFamily="18" charset="0"/>
                <a:cs typeface="Times New Roman" panose="02020603050405020304" pitchFamily="18" charset="0"/>
              </a:rPr>
              <a:t>MoES</a:t>
            </a:r>
            <a:r>
              <a:rPr lang="en-IN" sz="2800" dirty="0">
                <a:latin typeface="Times New Roman" panose="02020603050405020304" pitchFamily="18" charset="0"/>
                <a:cs typeface="Times New Roman" panose="02020603050405020304" pitchFamily="18" charset="0"/>
              </a:rPr>
              <a:t>), Government of India. We sincerely thank </a:t>
            </a:r>
            <a:r>
              <a:rPr lang="en-IN" sz="2800" dirty="0" err="1">
                <a:latin typeface="Times New Roman" panose="02020603050405020304" pitchFamily="18" charset="0"/>
                <a:cs typeface="Times New Roman" panose="02020603050405020304" pitchFamily="18" charset="0"/>
              </a:rPr>
              <a:t>MoES</a:t>
            </a:r>
            <a:r>
              <a:rPr lang="en-IN" sz="2800" dirty="0">
                <a:latin typeface="Times New Roman" panose="02020603050405020304" pitchFamily="18" charset="0"/>
                <a:cs typeface="Times New Roman" panose="02020603050405020304" pitchFamily="18" charset="0"/>
              </a:rPr>
              <a:t>, Government of India, for fully supporting the research work carried out at IITM. </a:t>
            </a:r>
            <a:endParaRPr lang="en-IN" sz="2800" dirty="0" smtClean="0">
              <a:latin typeface="Times New Roman" panose="02020603050405020304" pitchFamily="18" charset="0"/>
              <a:cs typeface="Times New Roman" panose="02020603050405020304" pitchFamily="18" charset="0"/>
            </a:endParaRPr>
          </a:p>
          <a:p>
            <a:pPr algn="ctr"/>
            <a:r>
              <a:rPr lang="en-IN" sz="2800" dirty="0" smtClean="0">
                <a:latin typeface="Times New Roman" panose="02020603050405020304" pitchFamily="18" charset="0"/>
                <a:cs typeface="Times New Roman" panose="02020603050405020304" pitchFamily="18" charset="0"/>
              </a:rPr>
              <a:t>We </a:t>
            </a:r>
            <a:r>
              <a:rPr lang="en-IN" sz="2800" dirty="0">
                <a:latin typeface="Times New Roman" panose="02020603050405020304" pitchFamily="18" charset="0"/>
                <a:cs typeface="Times New Roman" panose="02020603050405020304" pitchFamily="18" charset="0"/>
              </a:rPr>
              <a:t>sincerely thank </a:t>
            </a:r>
            <a:r>
              <a:rPr lang="en-IN" sz="2800" dirty="0" smtClean="0">
                <a:latin typeface="Times New Roman" panose="02020603050405020304" pitchFamily="18" charset="0"/>
                <a:cs typeface="Times New Roman" panose="02020603050405020304" pitchFamily="18" charset="0"/>
              </a:rPr>
              <a:t>IMD </a:t>
            </a:r>
            <a:r>
              <a:rPr lang="en-IN" sz="2800" dirty="0">
                <a:latin typeface="Times New Roman" panose="02020603050405020304" pitchFamily="18" charset="0"/>
                <a:cs typeface="Times New Roman" panose="02020603050405020304" pitchFamily="18" charset="0"/>
              </a:rPr>
              <a:t>and ECMWF for providing data.  We thankfully acknowledge NCMRWF and INCOIS for providing the Initial conditions. </a:t>
            </a:r>
            <a:endParaRPr lang="en-US" sz="2800" b="1" dirty="0" smtClean="0">
              <a:latin typeface="Times New Roman" pitchFamily="18" charset="0"/>
              <a:cs typeface="Times New Roman" pitchFamily="18" charset="0"/>
            </a:endParaRPr>
          </a:p>
        </p:txBody>
      </p:sp>
      <p:pic>
        <p:nvPicPr>
          <p:cNvPr id="57" name="Picture 56"/>
          <p:cNvPicPr/>
          <p:nvPr/>
        </p:nvPicPr>
        <p:blipFill>
          <a:blip r:embed="rId6">
            <a:extLst>
              <a:ext uri="{28A0092B-C50C-407E-A947-70E740481C1C}">
                <a14:useLocalDpi xmlns:a14="http://schemas.microsoft.com/office/drawing/2010/main" val="0"/>
              </a:ext>
            </a:extLst>
          </a:blip>
          <a:stretch>
            <a:fillRect/>
          </a:stretch>
        </p:blipFill>
        <p:spPr>
          <a:xfrm>
            <a:off x="675592" y="11994411"/>
            <a:ext cx="7920000" cy="8820000"/>
          </a:xfrm>
          <a:prstGeom prst="rect">
            <a:avLst/>
          </a:prstGeom>
        </p:spPr>
      </p:pic>
      <p:pic>
        <p:nvPicPr>
          <p:cNvPr id="58" name="Picture 57"/>
          <p:cNvPicPr/>
          <p:nvPr/>
        </p:nvPicPr>
        <p:blipFill>
          <a:blip r:embed="rId7">
            <a:extLst>
              <a:ext uri="{28A0092B-C50C-407E-A947-70E740481C1C}">
                <a14:useLocalDpi xmlns:a14="http://schemas.microsoft.com/office/drawing/2010/main" val="0"/>
              </a:ext>
            </a:extLst>
          </a:blip>
          <a:stretch>
            <a:fillRect/>
          </a:stretch>
        </p:blipFill>
        <p:spPr bwMode="auto">
          <a:xfrm>
            <a:off x="8965382" y="12004812"/>
            <a:ext cx="7920000" cy="8820000"/>
          </a:xfrm>
          <a:prstGeom prst="rect">
            <a:avLst/>
          </a:prstGeom>
          <a:ln>
            <a:noFill/>
          </a:ln>
          <a:extLst>
            <a:ext uri="{53640926-AAD7-44D8-BBD7-CCE9431645EC}">
              <a14:shadowObscured xmlns:a14="http://schemas.microsoft.com/office/drawing/2010/main"/>
            </a:ext>
          </a:extLst>
        </p:spPr>
      </p:pic>
      <p:sp>
        <p:nvSpPr>
          <p:cNvPr id="60" name="Rectangle 59"/>
          <p:cNvSpPr/>
          <p:nvPr/>
        </p:nvSpPr>
        <p:spPr>
          <a:xfrm>
            <a:off x="8967655" y="20951599"/>
            <a:ext cx="7929349" cy="954107"/>
          </a:xfrm>
          <a:prstGeom prst="rect">
            <a:avLst/>
          </a:prstGeom>
        </p:spPr>
        <p:txBody>
          <a:bodyPr wrap="square">
            <a:spAutoFit/>
          </a:bodyPr>
          <a:lstStyle/>
          <a:p>
            <a:pPr algn="just"/>
            <a:r>
              <a:rPr lang="en-US" sz="2800" dirty="0" smtClean="0">
                <a:latin typeface="Times New Roman" pitchFamily="18" charset="0"/>
                <a:cs typeface="Times New Roman" pitchFamily="18" charset="0"/>
              </a:rPr>
              <a:t>Fig.2: </a:t>
            </a:r>
            <a:r>
              <a:rPr lang="en-US" sz="2800" dirty="0">
                <a:latin typeface="Times New Roman" pitchFamily="18" charset="0"/>
                <a:cs typeface="Times New Roman" pitchFamily="18" charset="0"/>
              </a:rPr>
              <a:t>Same as Fig.1 except for stream function anomalies at 200hPa (</a:t>
            </a:r>
            <a:r>
              <a:rPr lang="en-IN" sz="2800" dirty="0" smtClean="0">
                <a:latin typeface="Times New Roman" pitchFamily="18" charset="0"/>
                <a:cs typeface="Times New Roman" pitchFamily="18" charset="0"/>
              </a:rPr>
              <a:t>1x10</a:t>
            </a:r>
            <a:r>
              <a:rPr lang="en-IN" sz="2800" baseline="30000" dirty="0">
                <a:latin typeface="Times New Roman" panose="02020603050405020304" pitchFamily="18" charset="0"/>
                <a:cs typeface="Times New Roman" panose="02020603050405020304" pitchFamily="18" charset="0"/>
              </a:rPr>
              <a:t>6</a:t>
            </a:r>
            <a:r>
              <a:rPr lang="en-IN" sz="2800" dirty="0" smtClean="0">
                <a:latin typeface="Times New Roman" pitchFamily="18" charset="0"/>
                <a:cs typeface="Times New Roman" pitchFamily="18" charset="0"/>
              </a:rPr>
              <a:t> </a:t>
            </a:r>
            <a:r>
              <a:rPr lang="en-IN" sz="2800" dirty="0">
                <a:latin typeface="Times New Roman" pitchFamily="18" charset="0"/>
                <a:cs typeface="Times New Roman" pitchFamily="18" charset="0"/>
              </a:rPr>
              <a:t>m2/s</a:t>
            </a:r>
            <a:r>
              <a:rPr lang="en-US" sz="2800" dirty="0">
                <a:latin typeface="Times New Roman" pitchFamily="18" charset="0"/>
                <a:cs typeface="Times New Roman" pitchFamily="18" charset="0"/>
              </a:rPr>
              <a:t>)</a:t>
            </a:r>
            <a:endParaRPr lang="en-IN" sz="2800" dirty="0">
              <a:latin typeface="Times New Roman" pitchFamily="18" charset="0"/>
              <a:cs typeface="Times New Roman" pitchFamily="18" charset="0"/>
            </a:endParaRPr>
          </a:p>
        </p:txBody>
      </p:sp>
      <p:pic>
        <p:nvPicPr>
          <p:cNvPr id="61" name="Picture 60"/>
          <p:cNvPicPr/>
          <p:nvPr/>
        </p:nvPicPr>
        <p:blipFill>
          <a:blip r:embed="rId8"/>
          <a:stretch>
            <a:fillRect/>
          </a:stretch>
        </p:blipFill>
        <p:spPr>
          <a:xfrm>
            <a:off x="17376881" y="12030066"/>
            <a:ext cx="7920000" cy="8820000"/>
          </a:xfrm>
          <a:prstGeom prst="rect">
            <a:avLst/>
          </a:prstGeom>
        </p:spPr>
      </p:pic>
      <p:sp>
        <p:nvSpPr>
          <p:cNvPr id="62" name="Rectangle 61"/>
          <p:cNvSpPr/>
          <p:nvPr/>
        </p:nvSpPr>
        <p:spPr>
          <a:xfrm>
            <a:off x="17376881" y="20951599"/>
            <a:ext cx="7929349" cy="2677656"/>
          </a:xfrm>
          <a:prstGeom prst="rect">
            <a:avLst/>
          </a:prstGeom>
        </p:spPr>
        <p:txBody>
          <a:bodyPr wrap="square">
            <a:spAutoFit/>
          </a:bodyPr>
          <a:lstStyle/>
          <a:p>
            <a:pPr algn="just"/>
            <a:r>
              <a:rPr lang="en-US" sz="2800" dirty="0" smtClean="0">
                <a:latin typeface="Times New Roman" pitchFamily="18" charset="0"/>
                <a:cs typeface="Times New Roman" pitchFamily="18" charset="0"/>
              </a:rPr>
              <a:t>Fig.3: </a:t>
            </a:r>
            <a:r>
              <a:rPr lang="en-US" sz="2800" dirty="0">
                <a:latin typeface="Times New Roman" pitchFamily="18" charset="0"/>
                <a:cs typeface="Times New Roman" pitchFamily="18" charset="0"/>
              </a:rPr>
              <a:t>Monthly anomalies of divergence of E-vector (∇.E, shading; </a:t>
            </a:r>
            <a:r>
              <a:rPr lang="en-US" sz="2800" dirty="0" smtClean="0">
                <a:latin typeface="Times New Roman" pitchFamily="18" charset="0"/>
                <a:cs typeface="Times New Roman" pitchFamily="18" charset="0"/>
              </a:rPr>
              <a:t>1x10</a:t>
            </a:r>
            <a:r>
              <a:rPr lang="en-US" sz="2800" baseline="30000" dirty="0" smtClean="0"/>
              <a:t>-5 </a:t>
            </a:r>
            <a:r>
              <a:rPr lang="en-US" sz="2800" dirty="0" smtClean="0">
                <a:latin typeface="Times New Roman" pitchFamily="18" charset="0"/>
                <a:cs typeface="Times New Roman" pitchFamily="18" charset="0"/>
              </a:rPr>
              <a:t>m/s</a:t>
            </a:r>
            <a:r>
              <a:rPr lang="en-US" sz="2800" baseline="30000" dirty="0" smtClean="0"/>
              <a:t>2</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E-vector (vector; </a:t>
            </a:r>
            <a:r>
              <a:rPr lang="en-US" sz="2800" dirty="0" smtClean="0">
                <a:latin typeface="Times New Roman" pitchFamily="18" charset="0"/>
                <a:cs typeface="Times New Roman" pitchFamily="18" charset="0"/>
              </a:rPr>
              <a:t>m</a:t>
            </a:r>
            <a:r>
              <a:rPr lang="en-US" sz="2800" baseline="30000" dirty="0" smtClean="0"/>
              <a:t>2</a:t>
            </a:r>
            <a:r>
              <a:rPr lang="en-US" sz="2800" dirty="0" smtClean="0">
                <a:latin typeface="Times New Roman" pitchFamily="18" charset="0"/>
                <a:cs typeface="Times New Roman" pitchFamily="18" charset="0"/>
              </a:rPr>
              <a:t>/s</a:t>
            </a:r>
            <a:r>
              <a:rPr lang="en-US" sz="2800" baseline="30000" dirty="0" smtClean="0"/>
              <a:t>2</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averaged over 200-300hPa from June to September of 2022. The Left panel (a-d) is for observation and right panel (e-h) is for model predicted field at week1 lead. </a:t>
            </a:r>
            <a:endParaRPr lang="en-IN" sz="2800" dirty="0">
              <a:latin typeface="Times New Roman" pitchFamily="18" charset="0"/>
              <a:cs typeface="Times New Roman" pitchFamily="18" charset="0"/>
            </a:endParaRPr>
          </a:p>
        </p:txBody>
      </p:sp>
      <p:pic>
        <p:nvPicPr>
          <p:cNvPr id="63" name="Picture 62"/>
          <p:cNvPicPr/>
          <p:nvPr/>
        </p:nvPicPr>
        <p:blipFill rotWithShape="1">
          <a:blip r:embed="rId9">
            <a:extLst>
              <a:ext uri="{28A0092B-C50C-407E-A947-70E740481C1C}">
                <a14:useLocalDpi xmlns:a14="http://schemas.microsoft.com/office/drawing/2010/main" val="0"/>
              </a:ext>
            </a:extLst>
          </a:blip>
          <a:srcRect b="9450"/>
          <a:stretch/>
        </p:blipFill>
        <p:spPr bwMode="auto">
          <a:xfrm>
            <a:off x="661254" y="23834799"/>
            <a:ext cx="7920000" cy="9000000"/>
          </a:xfrm>
          <a:prstGeom prst="rect">
            <a:avLst/>
          </a:prstGeom>
          <a:ln>
            <a:noFill/>
          </a:ln>
          <a:extLst>
            <a:ext uri="{53640926-AAD7-44D8-BBD7-CCE9431645EC}">
              <a14:shadowObscured xmlns:a14="http://schemas.microsoft.com/office/drawing/2010/main"/>
            </a:ext>
          </a:extLst>
        </p:spPr>
      </p:pic>
      <p:sp>
        <p:nvSpPr>
          <p:cNvPr id="65" name="Rectangle 64"/>
          <p:cNvSpPr/>
          <p:nvPr/>
        </p:nvSpPr>
        <p:spPr>
          <a:xfrm>
            <a:off x="651905" y="32947237"/>
            <a:ext cx="7929349" cy="954107"/>
          </a:xfrm>
          <a:prstGeom prst="rect">
            <a:avLst/>
          </a:prstGeom>
        </p:spPr>
        <p:txBody>
          <a:bodyPr wrap="square">
            <a:spAutoFit/>
          </a:bodyPr>
          <a:lstStyle/>
          <a:p>
            <a:pPr algn="just"/>
            <a:r>
              <a:rPr lang="en-US" sz="2800" dirty="0" smtClean="0">
                <a:latin typeface="Times New Roman" pitchFamily="18" charset="0"/>
                <a:cs typeface="Times New Roman" pitchFamily="18" charset="0"/>
              </a:rPr>
              <a:t>Fig.5: Similar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Fig.1 </a:t>
            </a:r>
            <a:r>
              <a:rPr lang="en-US" sz="2800" dirty="0">
                <a:latin typeface="Times New Roman" pitchFamily="18" charset="0"/>
                <a:cs typeface="Times New Roman" pitchFamily="18" charset="0"/>
              </a:rPr>
              <a:t>except averaged over an active/break spell as mentioned in the subheading.</a:t>
            </a:r>
            <a:endParaRPr lang="en-IN" sz="2800" dirty="0">
              <a:latin typeface="Times New Roman" pitchFamily="18" charset="0"/>
              <a:cs typeface="Times New Roman" pitchFamily="18" charset="0"/>
            </a:endParaRPr>
          </a:p>
        </p:txBody>
      </p:sp>
      <p:grpSp>
        <p:nvGrpSpPr>
          <p:cNvPr id="5" name="Group 4"/>
          <p:cNvGrpSpPr/>
          <p:nvPr/>
        </p:nvGrpSpPr>
        <p:grpSpPr>
          <a:xfrm>
            <a:off x="25915713" y="12044279"/>
            <a:ext cx="4436045" cy="8776765"/>
            <a:chOff x="25915712" y="12044279"/>
            <a:chExt cx="5040001" cy="8776765"/>
          </a:xfrm>
        </p:grpSpPr>
        <p:pic>
          <p:nvPicPr>
            <p:cNvPr id="68" name="Picture 67"/>
            <p:cNvPicPr/>
            <p:nvPr/>
          </p:nvPicPr>
          <p:blipFill>
            <a:blip r:embed="rId10" cstate="print">
              <a:extLst>
                <a:ext uri="{28A0092B-C50C-407E-A947-70E740481C1C}">
                  <a14:useLocalDpi xmlns:a14="http://schemas.microsoft.com/office/drawing/2010/main" val="0"/>
                </a:ext>
              </a:extLst>
            </a:blip>
            <a:stretch>
              <a:fillRect/>
            </a:stretch>
          </p:blipFill>
          <p:spPr>
            <a:xfrm>
              <a:off x="25915712" y="12044279"/>
              <a:ext cx="3655136" cy="8776765"/>
            </a:xfrm>
            <a:prstGeom prst="rect">
              <a:avLst/>
            </a:prstGeom>
          </p:spPr>
        </p:pic>
        <p:pic>
          <p:nvPicPr>
            <p:cNvPr id="69" name="Picture 68" descr="C:\Users\IITM\Desktop\Paper_monsoon_2022\IJOC\2nd_submitted_version\Version2_plot\MPME_wk1_acc.png"/>
            <p:cNvPicPr/>
            <p:nvPr/>
          </p:nvPicPr>
          <p:blipFill rotWithShape="1">
            <a:blip r:embed="rId11">
              <a:extLst>
                <a:ext uri="{28A0092B-C50C-407E-A947-70E740481C1C}">
                  <a14:useLocalDpi xmlns:a14="http://schemas.microsoft.com/office/drawing/2010/main" val="0"/>
                </a:ext>
              </a:extLst>
            </a:blip>
            <a:srcRect l="9050" t="92742"/>
            <a:stretch/>
          </p:blipFill>
          <p:spPr bwMode="auto">
            <a:xfrm rot="16200000">
              <a:off x="26618458" y="15802789"/>
              <a:ext cx="7471267" cy="1203242"/>
            </a:xfrm>
            <a:prstGeom prst="rect">
              <a:avLst/>
            </a:prstGeom>
            <a:noFill/>
            <a:ln>
              <a:noFill/>
            </a:ln>
            <a:extLst>
              <a:ext uri="{53640926-AAD7-44D8-BBD7-CCE9431645EC}">
                <a14:shadowObscured xmlns:a14="http://schemas.microsoft.com/office/drawing/2010/main"/>
              </a:ext>
            </a:extLst>
          </p:spPr>
        </p:pic>
      </p:grpSp>
      <p:sp>
        <p:nvSpPr>
          <p:cNvPr id="70" name="Rectangle 69"/>
          <p:cNvSpPr/>
          <p:nvPr/>
        </p:nvSpPr>
        <p:spPr>
          <a:xfrm>
            <a:off x="25788825" y="21105827"/>
            <a:ext cx="5676117" cy="2246769"/>
          </a:xfrm>
          <a:prstGeom prst="rect">
            <a:avLst/>
          </a:prstGeom>
        </p:spPr>
        <p:txBody>
          <a:bodyPr wrap="square">
            <a:spAutoFit/>
          </a:bodyPr>
          <a:lstStyle/>
          <a:p>
            <a:pPr algn="just"/>
            <a:r>
              <a:rPr lang="en-US" sz="2800" dirty="0" smtClean="0">
                <a:latin typeface="Times New Roman" pitchFamily="18" charset="0"/>
                <a:cs typeface="Times New Roman" pitchFamily="18" charset="0"/>
              </a:rPr>
              <a:t>Fig.4: Correlation </a:t>
            </a:r>
            <a:r>
              <a:rPr lang="en-US" sz="2800" dirty="0">
                <a:latin typeface="Times New Roman" pitchFamily="18" charset="0"/>
                <a:cs typeface="Times New Roman" pitchFamily="18" charset="0"/>
              </a:rPr>
              <a:t>coefficient between observed and model predicted rainfall over various meteorological subdivisions of India during 2022 monsoon for </a:t>
            </a:r>
            <a:r>
              <a:rPr lang="en-US" sz="2800" dirty="0" smtClean="0">
                <a:latin typeface="Times New Roman" pitchFamily="18" charset="0"/>
                <a:cs typeface="Times New Roman" pitchFamily="18" charset="0"/>
              </a:rPr>
              <a:t>week1-4 </a:t>
            </a:r>
            <a:r>
              <a:rPr lang="en-US" sz="2800" dirty="0">
                <a:latin typeface="Times New Roman" pitchFamily="18" charset="0"/>
                <a:cs typeface="Times New Roman" pitchFamily="18" charset="0"/>
              </a:rPr>
              <a:t>lead.</a:t>
            </a:r>
            <a:endParaRPr lang="en-IN" sz="2800" dirty="0">
              <a:latin typeface="Times New Roman" pitchFamily="18" charset="0"/>
              <a:cs typeface="Times New Roman" pitchFamily="18" charset="0"/>
            </a:endParaRPr>
          </a:p>
        </p:txBody>
      </p:sp>
      <p:pic>
        <p:nvPicPr>
          <p:cNvPr id="72" name="Picture 71"/>
          <p:cNvPicPr/>
          <p:nvPr/>
        </p:nvPicPr>
        <p:blipFill rotWithShape="1">
          <a:blip r:embed="rId12">
            <a:extLst>
              <a:ext uri="{28A0092B-C50C-407E-A947-70E740481C1C}">
                <a14:useLocalDpi xmlns:a14="http://schemas.microsoft.com/office/drawing/2010/main" val="0"/>
              </a:ext>
            </a:extLst>
          </a:blip>
          <a:srcRect l="5327" t="7301" r="8290"/>
          <a:stretch/>
        </p:blipFill>
        <p:spPr bwMode="auto">
          <a:xfrm>
            <a:off x="17386230" y="23834799"/>
            <a:ext cx="7920000" cy="5760000"/>
          </a:xfrm>
          <a:prstGeom prst="rect">
            <a:avLst/>
          </a:prstGeom>
          <a:ln>
            <a:noFill/>
          </a:ln>
          <a:extLst>
            <a:ext uri="{53640926-AAD7-44D8-BBD7-CCE9431645EC}">
              <a14:shadowObscured xmlns:a14="http://schemas.microsoft.com/office/drawing/2010/main"/>
            </a:ext>
          </a:extLst>
        </p:spPr>
      </p:pic>
      <p:sp>
        <p:nvSpPr>
          <p:cNvPr id="73" name="Rectangle 72"/>
          <p:cNvSpPr/>
          <p:nvPr/>
        </p:nvSpPr>
        <p:spPr>
          <a:xfrm>
            <a:off x="17394259" y="29906104"/>
            <a:ext cx="7929349" cy="3970318"/>
          </a:xfrm>
          <a:prstGeom prst="rect">
            <a:avLst/>
          </a:prstGeom>
        </p:spPr>
        <p:txBody>
          <a:bodyPr wrap="square">
            <a:spAutoFit/>
          </a:bodyPr>
          <a:lstStyle/>
          <a:p>
            <a:pPr algn="just"/>
            <a:r>
              <a:rPr lang="en-US" sz="2800" dirty="0" smtClean="0">
                <a:latin typeface="Times New Roman" pitchFamily="18" charset="0"/>
                <a:cs typeface="Times New Roman" pitchFamily="18" charset="0"/>
              </a:rPr>
              <a:t>Fig.7: The </a:t>
            </a:r>
            <a:r>
              <a:rPr lang="en-US" sz="2800" dirty="0">
                <a:latin typeface="Times New Roman" pitchFamily="18" charset="0"/>
                <a:cs typeface="Times New Roman" pitchFamily="18" charset="0"/>
              </a:rPr>
              <a:t>weekly mean deterministic and probabilistic rainfall </a:t>
            </a:r>
            <a:r>
              <a:rPr lang="en-US" sz="2800" dirty="0" smtClean="0">
                <a:latin typeface="Times New Roman" pitchFamily="18" charset="0"/>
                <a:cs typeface="Times New Roman" pitchFamily="18" charset="0"/>
              </a:rPr>
              <a:t>over </a:t>
            </a:r>
            <a:r>
              <a:rPr lang="en-US" sz="2800" dirty="0">
                <a:latin typeface="Times New Roman" pitchFamily="18" charset="0"/>
                <a:cs typeface="Times New Roman" pitchFamily="18" charset="0"/>
              </a:rPr>
              <a:t>the </a:t>
            </a:r>
            <a:r>
              <a:rPr lang="en-US" sz="2800" dirty="0" smtClean="0">
                <a:latin typeface="Times New Roman" pitchFamily="18" charset="0"/>
                <a:cs typeface="Times New Roman" pitchFamily="18" charset="0"/>
              </a:rPr>
              <a:t>MZI. The </a:t>
            </a:r>
            <a:r>
              <a:rPr lang="en-US" sz="2800" dirty="0">
                <a:latin typeface="Times New Roman" pitchFamily="18" charset="0"/>
                <a:cs typeface="Times New Roman" pitchFamily="18" charset="0"/>
              </a:rPr>
              <a:t>upper panel in each sub-plot displays the weekly mean percentage rainfall anomaly for observation (pink) and for model forecast (black). Lower panels represent percentage probabilities for observation (hatched bar) and model forecast (regular bar) for above normal (AN; blue bar), near normal (NN; green bar), and below normal (BN; red bar) </a:t>
            </a:r>
            <a:r>
              <a:rPr lang="en-US" sz="2800" dirty="0" smtClean="0">
                <a:latin typeface="Times New Roman" pitchFamily="18" charset="0"/>
                <a:cs typeface="Times New Roman" pitchFamily="18" charset="0"/>
              </a:rPr>
              <a:t>categories.</a:t>
            </a:r>
            <a:endParaRPr lang="en-IN" sz="2800" dirty="0">
              <a:latin typeface="Times New Roman" pitchFamily="18" charset="0"/>
              <a:cs typeface="Times New Roman" pitchFamily="18" charset="0"/>
            </a:endParaRPr>
          </a:p>
        </p:txBody>
      </p:sp>
      <p:pic>
        <p:nvPicPr>
          <p:cNvPr id="74" name="Content Placeholder 3"/>
          <p:cNvPicPr/>
          <p:nvPr/>
        </p:nvPicPr>
        <p:blipFill rotWithShape="1">
          <a:blip r:embed="rId13">
            <a:extLst>
              <a:ext uri="{28A0092B-C50C-407E-A947-70E740481C1C}">
                <a14:useLocalDpi xmlns:a14="http://schemas.microsoft.com/office/drawing/2010/main" val="0"/>
              </a:ext>
            </a:extLst>
          </a:blip>
          <a:srcRect l="2571" t="8151" r="9383" b="2995"/>
          <a:stretch/>
        </p:blipFill>
        <p:spPr bwMode="auto">
          <a:xfrm>
            <a:off x="25938055" y="28334799"/>
            <a:ext cx="5400000" cy="3600000"/>
          </a:xfrm>
          <a:prstGeom prst="rect">
            <a:avLst/>
          </a:prstGeom>
          <a:ln>
            <a:noFill/>
          </a:ln>
          <a:extLst>
            <a:ext uri="{53640926-AAD7-44D8-BBD7-CCE9431645EC}">
              <a14:shadowObscured xmlns:a14="http://schemas.microsoft.com/office/drawing/2010/main"/>
            </a:ext>
          </a:extLst>
        </p:spPr>
      </p:pic>
      <p:pic>
        <p:nvPicPr>
          <p:cNvPr id="75" name="Picture 74"/>
          <p:cNvPicPr/>
          <p:nvPr/>
        </p:nvPicPr>
        <p:blipFill rotWithShape="1">
          <a:blip r:embed="rId14" cstate="print">
            <a:extLst>
              <a:ext uri="{28A0092B-C50C-407E-A947-70E740481C1C}">
                <a14:useLocalDpi xmlns:a14="http://schemas.microsoft.com/office/drawing/2010/main" val="0"/>
              </a:ext>
            </a:extLst>
          </a:blip>
          <a:srcRect b="19263"/>
          <a:stretch/>
        </p:blipFill>
        <p:spPr bwMode="auto">
          <a:xfrm>
            <a:off x="8965382" y="23834799"/>
            <a:ext cx="7920000" cy="4680520"/>
          </a:xfrm>
          <a:prstGeom prst="rect">
            <a:avLst/>
          </a:prstGeom>
          <a:ln>
            <a:noFill/>
          </a:ln>
          <a:extLst>
            <a:ext uri="{53640926-AAD7-44D8-BBD7-CCE9431645EC}">
              <a14:shadowObscured xmlns:a14="http://schemas.microsoft.com/office/drawing/2010/main"/>
            </a:ext>
          </a:extLst>
        </p:spPr>
      </p:pic>
      <p:sp>
        <p:nvSpPr>
          <p:cNvPr id="76" name="Rectangle 75"/>
          <p:cNvSpPr/>
          <p:nvPr/>
        </p:nvSpPr>
        <p:spPr>
          <a:xfrm>
            <a:off x="8967655" y="28904839"/>
            <a:ext cx="7929349" cy="3970318"/>
          </a:xfrm>
          <a:prstGeom prst="rect">
            <a:avLst/>
          </a:prstGeom>
        </p:spPr>
        <p:txBody>
          <a:bodyPr wrap="square">
            <a:spAutoFit/>
          </a:bodyPr>
          <a:lstStyle/>
          <a:p>
            <a:pPr algn="just"/>
            <a:r>
              <a:rPr lang="en-US" sz="2800" dirty="0" smtClean="0">
                <a:latin typeface="Times New Roman" pitchFamily="18" charset="0"/>
                <a:cs typeface="Times New Roman" pitchFamily="18" charset="0"/>
              </a:rPr>
              <a:t>Fig.6: (a) Time </a:t>
            </a:r>
            <a:r>
              <a:rPr lang="en-US" sz="2800" dirty="0">
                <a:latin typeface="Times New Roman" pitchFamily="18" charset="0"/>
                <a:cs typeface="Times New Roman" pitchFamily="18" charset="0"/>
              </a:rPr>
              <a:t>series of normalized rainfall anomalies for observation (solid) and for model prediction at week1 lead (dashed) during the 2022 monsoon over the west box </a:t>
            </a:r>
            <a:r>
              <a:rPr lang="en-US" sz="2800" dirty="0">
                <a:latin typeface="Times New Roman" pitchFamily="18" charset="0"/>
                <a:cs typeface="Times New Roman" pitchFamily="18" charset="0"/>
              </a:rPr>
              <a:t>(63°-79°E, 20°-</a:t>
            </a:r>
            <a:r>
              <a:rPr lang="en-US" sz="2800" dirty="0" smtClean="0">
                <a:latin typeface="Times New Roman" pitchFamily="18" charset="0"/>
                <a:cs typeface="Times New Roman" pitchFamily="18" charset="0"/>
              </a:rPr>
              <a:t>30°N; green</a:t>
            </a:r>
            <a:r>
              <a:rPr lang="en-US" sz="2800" dirty="0">
                <a:latin typeface="Times New Roman" pitchFamily="18" charset="0"/>
                <a:cs typeface="Times New Roman" pitchFamily="18" charset="0"/>
              </a:rPr>
              <a:t>) and east box </a:t>
            </a:r>
            <a:r>
              <a:rPr lang="en-US" sz="2800" dirty="0">
                <a:latin typeface="Times New Roman" pitchFamily="18" charset="0"/>
                <a:cs typeface="Times New Roman" pitchFamily="18" charset="0"/>
              </a:rPr>
              <a:t>(82°-98°E, 20°-</a:t>
            </a:r>
            <a:r>
              <a:rPr lang="en-US" sz="2800" dirty="0" smtClean="0">
                <a:latin typeface="Times New Roman" pitchFamily="18" charset="0"/>
                <a:cs typeface="Times New Roman" pitchFamily="18" charset="0"/>
              </a:rPr>
              <a:t>30°N; red</a:t>
            </a:r>
            <a:r>
              <a:rPr lang="en-US" sz="2800" dirty="0">
                <a:latin typeface="Times New Roman" pitchFamily="18" charset="0"/>
                <a:cs typeface="Times New Roman" pitchFamily="18" charset="0"/>
              </a:rPr>
              <a:t>). (b) Same as (a), but for w-wind anomaly at 500hPa (-</a:t>
            </a:r>
            <a:r>
              <a:rPr lang="en-US" sz="2800" dirty="0" smtClean="0">
                <a:latin typeface="Times New Roman" pitchFamily="18" charset="0"/>
                <a:cs typeface="Times New Roman" pitchFamily="18" charset="0"/>
              </a:rPr>
              <a:t>1x10</a:t>
            </a:r>
            <a:r>
              <a:rPr lang="en-US" sz="2800" baseline="30000" dirty="0" smtClean="0"/>
              <a:t>-2</a:t>
            </a:r>
            <a:r>
              <a:rPr lang="en-US" sz="2800" dirty="0" smtClean="0">
                <a:latin typeface="Times New Roman" pitchFamily="18" charset="0"/>
                <a:cs typeface="Times New Roman" pitchFamily="18" charset="0"/>
              </a:rPr>
              <a:t> Pas</a:t>
            </a:r>
            <a:r>
              <a:rPr lang="en-US" sz="2800" baseline="30000" dirty="0" smtClean="0"/>
              <a:t>-1</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 ∇.E-vector [(65°-90°E</a:t>
            </a:r>
            <a:r>
              <a:rPr lang="en-US" sz="2800" dirty="0" smtClean="0">
                <a:latin typeface="Times New Roman" pitchFamily="18" charset="0"/>
                <a:cs typeface="Times New Roman" pitchFamily="18" charset="0"/>
              </a:rPr>
              <a:t>, 30</a:t>
            </a:r>
            <a:r>
              <a:rPr lang="en-US" sz="2800" dirty="0">
                <a:latin typeface="Times New Roman" pitchFamily="18" charset="0"/>
                <a:cs typeface="Times New Roman" pitchFamily="18" charset="0"/>
              </a:rPr>
              <a:t>°-45°N, 300-200hPa); (</a:t>
            </a:r>
            <a:r>
              <a:rPr lang="en-US" sz="2800" dirty="0" smtClean="0">
                <a:latin typeface="Times New Roman" pitchFamily="18" charset="0"/>
                <a:cs typeface="Times New Roman" pitchFamily="18" charset="0"/>
              </a:rPr>
              <a:t>1x10</a:t>
            </a:r>
            <a:r>
              <a:rPr lang="en-US" sz="2800" baseline="30000" dirty="0" smtClean="0"/>
              <a:t>-5</a:t>
            </a:r>
            <a:r>
              <a:rPr lang="en-US" sz="2800" dirty="0" smtClean="0">
                <a:latin typeface="Times New Roman" pitchFamily="18" charset="0"/>
                <a:cs typeface="Times New Roman" pitchFamily="18" charset="0"/>
              </a:rPr>
              <a:t>m/s</a:t>
            </a:r>
            <a:r>
              <a:rPr lang="en-US" sz="2800" baseline="30000" dirty="0" smtClean="0"/>
              <a:t>2</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observation (solid) and model forecast at first-week lead (dashed). </a:t>
            </a:r>
            <a:endParaRPr lang="en-US" sz="2800" dirty="0" smtClean="0">
              <a:latin typeface="Times New Roman" pitchFamily="18" charset="0"/>
              <a:cs typeface="Times New Roman" pitchFamily="18" charset="0"/>
            </a:endParaRPr>
          </a:p>
        </p:txBody>
      </p:sp>
      <p:pic>
        <p:nvPicPr>
          <p:cNvPr id="83" name="Content Placeholder 7"/>
          <p:cNvPicPr/>
          <p:nvPr/>
        </p:nvPicPr>
        <p:blipFill rotWithShape="1">
          <a:blip r:embed="rId15">
            <a:extLst>
              <a:ext uri="{28A0092B-C50C-407E-A947-70E740481C1C}">
                <a14:useLocalDpi xmlns:a14="http://schemas.microsoft.com/office/drawing/2010/main" val="0"/>
              </a:ext>
            </a:extLst>
          </a:blip>
          <a:srcRect l="4114" t="10804" r="27680" b="6667"/>
          <a:stretch/>
        </p:blipFill>
        <p:spPr>
          <a:xfrm>
            <a:off x="25874912" y="23815750"/>
            <a:ext cx="5400000" cy="3600000"/>
          </a:xfrm>
          <a:prstGeom prst="rect">
            <a:avLst/>
          </a:prstGeom>
        </p:spPr>
      </p:pic>
      <p:sp>
        <p:nvSpPr>
          <p:cNvPr id="84" name="Rectangle 83"/>
          <p:cNvSpPr/>
          <p:nvPr/>
        </p:nvSpPr>
        <p:spPr>
          <a:xfrm>
            <a:off x="25811168" y="27578902"/>
            <a:ext cx="5653774"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Fig.8: </a:t>
            </a:r>
            <a:r>
              <a:rPr lang="en-IN" sz="2800" dirty="0" smtClean="0">
                <a:latin typeface="Times New Roman" pitchFamily="18" charset="0"/>
                <a:cs typeface="Times New Roman" pitchFamily="18" charset="0"/>
              </a:rPr>
              <a:t>Model’s </a:t>
            </a:r>
            <a:r>
              <a:rPr lang="en-IN" sz="2800" dirty="0">
                <a:latin typeface="Times New Roman" pitchFamily="18" charset="0"/>
                <a:cs typeface="Times New Roman" pitchFamily="18" charset="0"/>
              </a:rPr>
              <a:t>MISO prediction </a:t>
            </a:r>
            <a:r>
              <a:rPr lang="en-IN" sz="2800" dirty="0" smtClean="0">
                <a:latin typeface="Times New Roman" pitchFamily="18" charset="0"/>
                <a:cs typeface="Times New Roman" pitchFamily="18" charset="0"/>
              </a:rPr>
              <a:t>skill. </a:t>
            </a:r>
            <a:endParaRPr lang="en-IN" sz="2800" dirty="0">
              <a:latin typeface="Times New Roman" pitchFamily="18" charset="0"/>
              <a:cs typeface="Times New Roman" pitchFamily="18" charset="0"/>
            </a:endParaRPr>
          </a:p>
        </p:txBody>
      </p:sp>
      <p:sp>
        <p:nvSpPr>
          <p:cNvPr id="85" name="Rectangle 84"/>
          <p:cNvSpPr/>
          <p:nvPr/>
        </p:nvSpPr>
        <p:spPr>
          <a:xfrm>
            <a:off x="25828771" y="32254739"/>
            <a:ext cx="5836734" cy="1384995"/>
          </a:xfrm>
          <a:prstGeom prst="rect">
            <a:avLst/>
          </a:prstGeom>
        </p:spPr>
        <p:txBody>
          <a:bodyPr wrap="square">
            <a:spAutoFit/>
          </a:bodyPr>
          <a:lstStyle/>
          <a:p>
            <a:pPr algn="just"/>
            <a:r>
              <a:rPr lang="en-US" sz="2800" dirty="0" smtClean="0">
                <a:latin typeface="Times New Roman" pitchFamily="18" charset="0"/>
                <a:cs typeface="Times New Roman" pitchFamily="18" charset="0"/>
              </a:rPr>
              <a:t>Fig.9: </a:t>
            </a:r>
            <a:r>
              <a:rPr lang="en-US" sz="2800" dirty="0">
                <a:latin typeface="Times New Roman" pitchFamily="18" charset="0"/>
                <a:cs typeface="Times New Roman" pitchFamily="18" charset="0"/>
              </a:rPr>
              <a:t>Correlation coefficient </a:t>
            </a:r>
            <a:r>
              <a:rPr lang="en-US" sz="2800" dirty="0" smtClean="0">
                <a:latin typeface="Times New Roman" pitchFamily="18" charset="0"/>
                <a:cs typeface="Times New Roman" pitchFamily="18" charset="0"/>
              </a:rPr>
              <a:t>over homogeneous region of India during </a:t>
            </a:r>
            <a:r>
              <a:rPr lang="en-US" sz="2800" dirty="0">
                <a:latin typeface="Times New Roman" pitchFamily="18" charset="0"/>
                <a:cs typeface="Times New Roman" pitchFamily="18" charset="0"/>
              </a:rPr>
              <a:t>2022 monsoon </a:t>
            </a:r>
            <a:r>
              <a:rPr lang="en-US" sz="2800" dirty="0" smtClean="0">
                <a:latin typeface="Times New Roman" pitchFamily="18" charset="0"/>
                <a:cs typeface="Times New Roman" pitchFamily="18" charset="0"/>
              </a:rPr>
              <a:t>for </a:t>
            </a:r>
            <a:r>
              <a:rPr lang="en-US" sz="2800" dirty="0" smtClean="0">
                <a:latin typeface="Times New Roman" pitchFamily="18" charset="0"/>
                <a:cs typeface="Times New Roman" pitchFamily="18" charset="0"/>
              </a:rPr>
              <a:t>week1-4 </a:t>
            </a:r>
            <a:r>
              <a:rPr lang="en-US" sz="2800" dirty="0">
                <a:latin typeface="Times New Roman" pitchFamily="18" charset="0"/>
                <a:cs typeface="Times New Roman" pitchFamily="18" charset="0"/>
              </a:rPr>
              <a:t>lead. </a:t>
            </a:r>
            <a:endParaRPr lang="en-IN" sz="2800" dirty="0">
              <a:latin typeface="Times New Roman" pitchFamily="18" charset="0"/>
              <a:cs typeface="Times New Roman" pitchFamily="18" charset="0"/>
            </a:endParaRPr>
          </a:p>
        </p:txBody>
      </p:sp>
      <p:pic>
        <p:nvPicPr>
          <p:cNvPr id="89" name="Picture 1" descr="ESSO_logo"/>
          <p:cNvPicPr>
            <a:picLocks noChangeArrowheads="1"/>
          </p:cNvPicPr>
          <p:nvPr/>
        </p:nvPicPr>
        <p:blipFill>
          <a:blip r:embed="rId16"/>
          <a:srcRect/>
          <a:stretch>
            <a:fillRect/>
          </a:stretch>
        </p:blipFill>
        <p:spPr bwMode="auto">
          <a:xfrm>
            <a:off x="28818594" y="1342574"/>
            <a:ext cx="3420000" cy="3420000"/>
          </a:xfrm>
          <a:prstGeom prst="rect">
            <a:avLst/>
          </a:prstGeom>
          <a:noFill/>
        </p:spPr>
      </p:pic>
    </p:spTree>
    <p:extLst>
      <p:ext uri="{BB962C8B-B14F-4D97-AF65-F5344CB8AC3E}">
        <p14:creationId xmlns:p14="http://schemas.microsoft.com/office/powerpoint/2010/main" val="373785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43433</TotalTime>
  <Words>675</Words>
  <Application>Microsoft Office PowerPoint</Application>
  <PresentationFormat>Custom</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Real-time subseasonal prediction of 2022 monsoon with an emphasis on east-west rainfall  asymmetry                                    Avijit Dey1*, Mahesh P. Kalshetti1, S. Joseph1, R. Mandal1, M. Kaur1,2,R. Phani1, A. K. Sahai1   1Indian Institute of Tropical Meteorology, Pune-411008, India 2The Nature Conservancy, Arlington, VA 22203, USA *Corresponding Author’s details: Dr. Avijit Dey, Scientist, IITM, Pune, India Email: avijit@tropmet.res.in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iitm</dc:creator>
  <cp:lastModifiedBy>Avijit</cp:lastModifiedBy>
  <cp:revision>167</cp:revision>
  <dcterms:created xsi:type="dcterms:W3CDTF">2016-12-16T07:03:18Z</dcterms:created>
  <dcterms:modified xsi:type="dcterms:W3CDTF">2025-03-13T12:48:18Z</dcterms:modified>
</cp:coreProperties>
</file>