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6858000" cy="9906000" type="A4"/>
  <p:notesSz cx="6731000" cy="985678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085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17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255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341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5426" algn="l" defTabSz="91417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2511" algn="l" defTabSz="91417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199596" algn="l" defTabSz="91417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6681" algn="l" defTabSz="91417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FF0000"/>
    <a:srgbClr val="0000CC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43" autoAdjust="0"/>
    <p:restoredTop sz="86408" autoAdjust="0"/>
  </p:normalViewPr>
  <p:slideViewPr>
    <p:cSldViewPr>
      <p:cViewPr>
        <p:scale>
          <a:sx n="100" d="100"/>
          <a:sy n="100" d="100"/>
        </p:scale>
        <p:origin x="-3084" y="1224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7825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2885" tIns="46442" rIns="92885" bIns="46442" numCol="1" anchor="t" anchorCtr="0" compatLnSpc="1">
            <a:prstTxWarp prst="textNoShape">
              <a:avLst/>
            </a:prstTxWarp>
          </a:bodyPr>
          <a:lstStyle>
            <a:lvl1pPr defTabSz="928688" eaLnBrk="1" hangingPunct="1">
              <a:spcBef>
                <a:spcPct val="50000"/>
              </a:spcBef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3175" y="0"/>
            <a:ext cx="2917825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2885" tIns="46442" rIns="92885" bIns="46442" numCol="1" anchor="t" anchorCtr="0" compatLnSpc="1">
            <a:prstTxWarp prst="textNoShape">
              <a:avLst/>
            </a:prstTxWarp>
          </a:bodyPr>
          <a:lstStyle>
            <a:lvl1pPr algn="r" defTabSz="928688" eaLnBrk="1" hangingPunct="1">
              <a:spcBef>
                <a:spcPct val="50000"/>
              </a:spcBef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4663"/>
            <a:ext cx="2917825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2885" tIns="46442" rIns="92885" bIns="46442" numCol="1" anchor="b" anchorCtr="0" compatLnSpc="1">
            <a:prstTxWarp prst="textNoShape">
              <a:avLst/>
            </a:prstTxWarp>
          </a:bodyPr>
          <a:lstStyle>
            <a:lvl1pPr defTabSz="928688" eaLnBrk="1" hangingPunct="1">
              <a:spcBef>
                <a:spcPct val="50000"/>
              </a:spcBef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3175" y="9364663"/>
            <a:ext cx="2917825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2885" tIns="46442" rIns="92885" bIns="46442" numCol="1" anchor="b" anchorCtr="0" compatLnSpc="1">
            <a:prstTxWarp prst="textNoShape">
              <a:avLst/>
            </a:prstTxWarp>
          </a:bodyPr>
          <a:lstStyle>
            <a:lvl1pPr algn="r" defTabSz="928688" eaLnBrk="1" hangingPunct="1">
              <a:spcBef>
                <a:spcPct val="50000"/>
              </a:spcBef>
              <a:defRPr sz="1200" smtClean="0"/>
            </a:lvl1pPr>
          </a:lstStyle>
          <a:p>
            <a:pPr>
              <a:defRPr/>
            </a:pPr>
            <a:fld id="{C26154C1-ED82-744C-BCA5-11564EAAC0A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1790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623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spcBef>
                <a:spcPct val="5000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3175" y="0"/>
            <a:ext cx="291623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spcBef>
                <a:spcPct val="50000"/>
              </a:spcBef>
              <a:defRPr sz="1200" smtClean="0"/>
            </a:lvl1pPr>
          </a:lstStyle>
          <a:p>
            <a:pPr>
              <a:defRPr/>
            </a:pPr>
            <a:fld id="{F818B05C-2732-4A42-80A8-DCEB1456271F}" type="datetimeFigureOut">
              <a:rPr lang="en-US"/>
              <a:pPr>
                <a:defRPr/>
              </a:pPr>
              <a:t>3/12/2025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2975" y="1231900"/>
            <a:ext cx="2305050" cy="3327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743450"/>
            <a:ext cx="5384800" cy="38814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63075"/>
            <a:ext cx="2916238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spcBef>
                <a:spcPct val="5000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3175" y="9363075"/>
            <a:ext cx="2916238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spcBef>
                <a:spcPct val="50000"/>
              </a:spcBef>
              <a:defRPr sz="1200" smtClean="0"/>
            </a:lvl1pPr>
          </a:lstStyle>
          <a:p>
            <a:pPr>
              <a:defRPr/>
            </a:pPr>
            <a:fld id="{BA04C053-9D2B-C942-B6F1-54C3BEB051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0068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85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7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55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41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26" algn="l" defTabSz="9141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11" algn="l" defTabSz="9141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596" algn="l" defTabSz="9141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81" algn="l" defTabSz="91417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12975" y="1231900"/>
            <a:ext cx="2305050" cy="3327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04C053-9D2B-C942-B6F1-54C3BEB0512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670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2500"/>
            </a:lvl1pPr>
            <a:lvl2pPr marL="478853" indent="0" algn="ctr">
              <a:buNone/>
              <a:defRPr sz="2100"/>
            </a:lvl2pPr>
            <a:lvl3pPr marL="957706" indent="0" algn="ctr">
              <a:buNone/>
              <a:defRPr sz="1900"/>
            </a:lvl3pPr>
            <a:lvl4pPr marL="1436559" indent="0" algn="ctr">
              <a:buNone/>
              <a:defRPr sz="1700"/>
            </a:lvl4pPr>
            <a:lvl5pPr marL="1915412" indent="0" algn="ctr">
              <a:buNone/>
              <a:defRPr sz="1700"/>
            </a:lvl5pPr>
            <a:lvl6pPr marL="2394265" indent="0" algn="ctr">
              <a:buNone/>
              <a:defRPr sz="1700"/>
            </a:lvl6pPr>
            <a:lvl7pPr marL="2873118" indent="0" algn="ctr">
              <a:buNone/>
              <a:defRPr sz="1700"/>
            </a:lvl7pPr>
            <a:lvl8pPr marL="3351971" indent="0" algn="ctr">
              <a:buNone/>
              <a:defRPr sz="1700"/>
            </a:lvl8pPr>
            <a:lvl9pPr marL="3830824" indent="0" algn="ctr">
              <a:buNone/>
              <a:defRPr sz="17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DC0EF6-1DD8-B14D-ADBC-85D778F3246C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FF3C2A-7DEC-264A-B75D-EB4653CB8725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4F370-4295-7449-9422-B089A850DE22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C9A0AE-4B50-8D4E-A1B2-8E59BF9D8A1B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7885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770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4365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91541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39426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87311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35197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8308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8E5AE6-F001-F244-BA8E-7E890F52E9AE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EAA0A-A54D-6C41-ABE8-31D3F1F36442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7"/>
            <a:ext cx="2901255" cy="119009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53" indent="0">
              <a:buNone/>
              <a:defRPr sz="2100" b="1"/>
            </a:lvl2pPr>
            <a:lvl3pPr marL="957706" indent="0">
              <a:buNone/>
              <a:defRPr sz="1900" b="1"/>
            </a:lvl3pPr>
            <a:lvl4pPr marL="1436559" indent="0">
              <a:buNone/>
              <a:defRPr sz="1700" b="1"/>
            </a:lvl4pPr>
            <a:lvl5pPr marL="1915412" indent="0">
              <a:buNone/>
              <a:defRPr sz="1700" b="1"/>
            </a:lvl5pPr>
            <a:lvl6pPr marL="2394265" indent="0">
              <a:buNone/>
              <a:defRPr sz="1700" b="1"/>
            </a:lvl6pPr>
            <a:lvl7pPr marL="2873118" indent="0">
              <a:buNone/>
              <a:defRPr sz="1700" b="1"/>
            </a:lvl7pPr>
            <a:lvl8pPr marL="3351971" indent="0">
              <a:buNone/>
              <a:defRPr sz="1700" b="1"/>
            </a:lvl8pPr>
            <a:lvl9pPr marL="3830824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1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53" indent="0">
              <a:buNone/>
              <a:defRPr sz="2100" b="1"/>
            </a:lvl2pPr>
            <a:lvl3pPr marL="957706" indent="0">
              <a:buNone/>
              <a:defRPr sz="1900" b="1"/>
            </a:lvl3pPr>
            <a:lvl4pPr marL="1436559" indent="0">
              <a:buNone/>
              <a:defRPr sz="1700" b="1"/>
            </a:lvl4pPr>
            <a:lvl5pPr marL="1915412" indent="0">
              <a:buNone/>
              <a:defRPr sz="1700" b="1"/>
            </a:lvl5pPr>
            <a:lvl6pPr marL="2394265" indent="0">
              <a:buNone/>
              <a:defRPr sz="1700" b="1"/>
            </a:lvl6pPr>
            <a:lvl7pPr marL="2873118" indent="0">
              <a:buNone/>
              <a:defRPr sz="1700" b="1"/>
            </a:lvl7pPr>
            <a:lvl8pPr marL="3351971" indent="0">
              <a:buNone/>
              <a:defRPr sz="1700" b="1"/>
            </a:lvl8pPr>
            <a:lvl9pPr marL="3830824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1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600A79-D158-2645-B3AF-A9DE5236F95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FB3D21-8019-444C-916E-78F8418647F9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38E652-6EA8-1441-B533-9FED1578F567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1700"/>
            </a:lvl1pPr>
            <a:lvl2pPr marL="478853" indent="0">
              <a:buNone/>
              <a:defRPr sz="1500"/>
            </a:lvl2pPr>
            <a:lvl3pPr marL="957706" indent="0">
              <a:buNone/>
              <a:defRPr sz="1300"/>
            </a:lvl3pPr>
            <a:lvl4pPr marL="1436559" indent="0">
              <a:buNone/>
              <a:defRPr sz="1000"/>
            </a:lvl4pPr>
            <a:lvl5pPr marL="1915412" indent="0">
              <a:buNone/>
              <a:defRPr sz="1000"/>
            </a:lvl5pPr>
            <a:lvl6pPr marL="2394265" indent="0">
              <a:buNone/>
              <a:defRPr sz="1000"/>
            </a:lvl6pPr>
            <a:lvl7pPr marL="2873118" indent="0">
              <a:buNone/>
              <a:defRPr sz="1000"/>
            </a:lvl7pPr>
            <a:lvl8pPr marL="3351971" indent="0">
              <a:buNone/>
              <a:defRPr sz="1000"/>
            </a:lvl8pPr>
            <a:lvl9pPr marL="3830824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BB1696-EBF9-FF4A-BF7B-91B98AC1825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3400"/>
            </a:lvl1pPr>
            <a:lvl2pPr marL="478853" indent="0">
              <a:buNone/>
              <a:defRPr sz="2900"/>
            </a:lvl2pPr>
            <a:lvl3pPr marL="957706" indent="0">
              <a:buNone/>
              <a:defRPr sz="2500"/>
            </a:lvl3pPr>
            <a:lvl4pPr marL="1436559" indent="0">
              <a:buNone/>
              <a:defRPr sz="2100"/>
            </a:lvl4pPr>
            <a:lvl5pPr marL="1915412" indent="0">
              <a:buNone/>
              <a:defRPr sz="2100"/>
            </a:lvl5pPr>
            <a:lvl6pPr marL="2394265" indent="0">
              <a:buNone/>
              <a:defRPr sz="2100"/>
            </a:lvl6pPr>
            <a:lvl7pPr marL="2873118" indent="0">
              <a:buNone/>
              <a:defRPr sz="2100"/>
            </a:lvl7pPr>
            <a:lvl8pPr marL="3351971" indent="0">
              <a:buNone/>
              <a:defRPr sz="2100"/>
            </a:lvl8pPr>
            <a:lvl9pPr marL="3830824" indent="0">
              <a:buNone/>
              <a:defRPr sz="21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1700"/>
            </a:lvl1pPr>
            <a:lvl2pPr marL="478853" indent="0">
              <a:buNone/>
              <a:defRPr sz="1500"/>
            </a:lvl2pPr>
            <a:lvl3pPr marL="957706" indent="0">
              <a:buNone/>
              <a:defRPr sz="1300"/>
            </a:lvl3pPr>
            <a:lvl4pPr marL="1436559" indent="0">
              <a:buNone/>
              <a:defRPr sz="1000"/>
            </a:lvl4pPr>
            <a:lvl5pPr marL="1915412" indent="0">
              <a:buNone/>
              <a:defRPr sz="1000"/>
            </a:lvl5pPr>
            <a:lvl6pPr marL="2394265" indent="0">
              <a:buNone/>
              <a:defRPr sz="1000"/>
            </a:lvl6pPr>
            <a:lvl7pPr marL="2873118" indent="0">
              <a:buNone/>
              <a:defRPr sz="1000"/>
            </a:lvl7pPr>
            <a:lvl8pPr marL="3351971" indent="0">
              <a:buNone/>
              <a:defRPr sz="1000"/>
            </a:lvl8pPr>
            <a:lvl9pPr marL="3830824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3589F8-6457-C94D-B377-920B81C78CD3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19952" tIns="9976" rIns="19952" bIns="997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19952" tIns="9976" rIns="19952" bIns="997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6"/>
            <a:ext cx="1543050" cy="527403"/>
          </a:xfrm>
          <a:prstGeom prst="rect">
            <a:avLst/>
          </a:prstGeom>
        </p:spPr>
        <p:txBody>
          <a:bodyPr vert="horz" lIns="19952" tIns="9976" rIns="19952" bIns="9976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6"/>
            <a:ext cx="2314575" cy="527403"/>
          </a:xfrm>
          <a:prstGeom prst="rect">
            <a:avLst/>
          </a:prstGeom>
        </p:spPr>
        <p:txBody>
          <a:bodyPr vert="horz" lIns="19952" tIns="9976" rIns="19952" bIns="9976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6"/>
            <a:ext cx="1543050" cy="527403"/>
          </a:xfrm>
          <a:prstGeom prst="rect">
            <a:avLst/>
          </a:prstGeom>
        </p:spPr>
        <p:txBody>
          <a:bodyPr vert="horz" lIns="19952" tIns="9976" rIns="19952" bIns="9976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F73AE3C-03A8-6942-8651-FBDE5A8628B4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9527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7706" rtl="0" eaLnBrk="1" latinLnBrk="0" hangingPunct="1">
        <a:lnSpc>
          <a:spcPct val="90000"/>
        </a:lnSpc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426" indent="-239426" algn="l" defTabSz="957706" rtl="0" eaLnBrk="1" latinLnBrk="0" hangingPunct="1">
        <a:lnSpc>
          <a:spcPct val="90000"/>
        </a:lnSpc>
        <a:spcBef>
          <a:spcPts val="1047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18279" indent="-239426" algn="l" defTabSz="957706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132" indent="-239426" algn="l" defTabSz="957706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5985" indent="-239426" algn="l" defTabSz="957706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838" indent="-239426" algn="l" defTabSz="957706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691" indent="-239426" algn="l" defTabSz="957706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544" indent="-239426" algn="l" defTabSz="957706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397" indent="-239426" algn="l" defTabSz="957706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250" indent="-239426" algn="l" defTabSz="957706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77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53" algn="l" defTabSz="9577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706" algn="l" defTabSz="9577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559" algn="l" defTabSz="9577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412" algn="l" defTabSz="9577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265" algn="l" defTabSz="9577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118" algn="l" defTabSz="9577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1971" algn="l" defTabSz="9577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0824" algn="l" defTabSz="95770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5" Type="http://schemas.openxmlformats.org/officeDocument/2006/relationships/image" Target="../media/image13.jp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ounded Rectangle 40"/>
          <p:cNvSpPr/>
          <p:nvPr/>
        </p:nvSpPr>
        <p:spPr>
          <a:xfrm>
            <a:off x="59531" y="52855"/>
            <a:ext cx="779633" cy="75684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952" tIns="9976" rIns="19952" bIns="9976" rtlCol="0" anchor="ctr"/>
          <a:lstStyle/>
          <a:p>
            <a:pPr algn="ctr"/>
            <a:endParaRPr lang="en-US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928688" y="457200"/>
            <a:ext cx="3974443" cy="35854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952" tIns="9976" rIns="19952" bIns="9976" rtlCol="0" anchor="ctr"/>
          <a:lstStyle/>
          <a:p>
            <a:pPr algn="ctr"/>
            <a:endParaRPr lang="en-US"/>
          </a:p>
        </p:txBody>
      </p:sp>
      <p:sp>
        <p:nvSpPr>
          <p:cNvPr id="4" name="AutoShape 56"/>
          <p:cNvSpPr>
            <a:spLocks noChangeArrowheads="1"/>
          </p:cNvSpPr>
          <p:nvPr/>
        </p:nvSpPr>
        <p:spPr bwMode="auto">
          <a:xfrm>
            <a:off x="66674" y="6629400"/>
            <a:ext cx="6719888" cy="1905000"/>
          </a:xfrm>
          <a:prstGeom prst="roundRect">
            <a:avLst>
              <a:gd name="adj" fmla="val 10173"/>
            </a:avLst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9952" tIns="9976" rIns="19952" bIns="9976" anchor="ctr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US" sz="10600"/>
          </a:p>
        </p:txBody>
      </p:sp>
      <p:sp>
        <p:nvSpPr>
          <p:cNvPr id="6" name="Text Box 93"/>
          <p:cNvSpPr txBox="1">
            <a:spLocks noChangeArrowheads="1"/>
          </p:cNvSpPr>
          <p:nvPr/>
        </p:nvSpPr>
        <p:spPr bwMode="auto">
          <a:xfrm>
            <a:off x="54769" y="8059048"/>
            <a:ext cx="4060031" cy="399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87011" tIns="45246" rIns="87011" bIns="45246">
            <a:spAutoFit/>
          </a:bodyPr>
          <a:lstStyle/>
          <a:p>
            <a:r>
              <a:rPr lang="en-US" sz="1000" b="1" dirty="0"/>
              <a:t>a </a:t>
            </a:r>
            <a:r>
              <a:rPr lang="en-US" sz="1000" dirty="0"/>
              <a:t>The second leading EOF of JJAS 200-hPa GPH anomalies over Eurasian region (shaded), </a:t>
            </a:r>
            <a:r>
              <a:rPr lang="en-US" sz="1000" dirty="0"/>
              <a:t>correlation of </a:t>
            </a:r>
            <a:r>
              <a:rPr lang="en-US" sz="1000" dirty="0"/>
              <a:t>PC2 with </a:t>
            </a:r>
            <a:r>
              <a:rPr lang="en-US" sz="1000" b="1" dirty="0"/>
              <a:t>b </a:t>
            </a:r>
            <a:r>
              <a:rPr lang="en-US" sz="1000" dirty="0"/>
              <a:t>MSLP (shaded</a:t>
            </a:r>
            <a:r>
              <a:rPr lang="en-US" sz="1000" dirty="0"/>
              <a:t>).</a:t>
            </a:r>
            <a:endParaRPr lang="en-GB" altLang="en-US" sz="1000" dirty="0"/>
          </a:p>
        </p:txBody>
      </p:sp>
      <p:sp>
        <p:nvSpPr>
          <p:cNvPr id="9" name="AutoShape 55"/>
          <p:cNvSpPr>
            <a:spLocks noChangeArrowheads="1"/>
          </p:cNvSpPr>
          <p:nvPr/>
        </p:nvSpPr>
        <p:spPr bwMode="auto">
          <a:xfrm>
            <a:off x="66674" y="2116240"/>
            <a:ext cx="6715125" cy="4513160"/>
          </a:xfrm>
          <a:prstGeom prst="roundRect">
            <a:avLst>
              <a:gd name="adj" fmla="val 10637"/>
            </a:avLst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square" lIns="19952" tIns="9976" rIns="19952" bIns="9976" anchor="ctr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endParaRPr lang="en-US" sz="10600"/>
          </a:p>
        </p:txBody>
      </p:sp>
      <p:sp>
        <p:nvSpPr>
          <p:cNvPr id="12" name="Text Box 91"/>
          <p:cNvSpPr txBox="1">
            <a:spLocks noChangeArrowheads="1"/>
          </p:cNvSpPr>
          <p:nvPr/>
        </p:nvSpPr>
        <p:spPr bwMode="auto">
          <a:xfrm>
            <a:off x="3124202" y="5768583"/>
            <a:ext cx="3581398" cy="860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87011" tIns="45246" rIns="87011" bIns="45246">
            <a:spAutoFit/>
          </a:bodyPr>
          <a:lstStyle/>
          <a:p>
            <a:pPr algn="just"/>
            <a:r>
              <a:rPr lang="en-US" sz="1000" dirty="0"/>
              <a:t>for </a:t>
            </a:r>
            <a:r>
              <a:rPr lang="en-US" sz="1000" b="1" dirty="0"/>
              <a:t>b </a:t>
            </a:r>
            <a:r>
              <a:rPr lang="en-US" sz="1000" dirty="0"/>
              <a:t>Total precipitation, </a:t>
            </a:r>
            <a:r>
              <a:rPr lang="en-US" sz="1000" b="1" dirty="0"/>
              <a:t>c </a:t>
            </a:r>
            <a:r>
              <a:rPr lang="en-US" sz="1000" dirty="0"/>
              <a:t>Height-Latitude </a:t>
            </a:r>
            <a:r>
              <a:rPr lang="en-US" sz="1000" dirty="0"/>
              <a:t>Omega plot </a:t>
            </a:r>
            <a:r>
              <a:rPr lang="en-US" sz="1000" dirty="0"/>
              <a:t>averaged between Longitude 40°–70° E, </a:t>
            </a:r>
            <a:r>
              <a:rPr lang="en-US" sz="1000" b="1" dirty="0"/>
              <a:t>d </a:t>
            </a:r>
            <a:r>
              <a:rPr lang="en-US" sz="1000" dirty="0"/>
              <a:t>200-hPa </a:t>
            </a:r>
            <a:r>
              <a:rPr lang="en-US" sz="1000" dirty="0"/>
              <a:t>GPH, </a:t>
            </a:r>
            <a:r>
              <a:rPr lang="en-US" sz="1000" b="1" dirty="0"/>
              <a:t>e </a:t>
            </a:r>
            <a:r>
              <a:rPr lang="en-US" sz="1000" dirty="0"/>
              <a:t>Moisture flux </a:t>
            </a:r>
            <a:r>
              <a:rPr lang="en-US" sz="1000" dirty="0"/>
              <a:t>speed, </a:t>
            </a:r>
            <a:r>
              <a:rPr lang="en-US" sz="1000" b="1" dirty="0"/>
              <a:t>f </a:t>
            </a:r>
            <a:r>
              <a:rPr lang="en-US" sz="1000" dirty="0"/>
              <a:t>850-hPa moist static </a:t>
            </a:r>
            <a:r>
              <a:rPr lang="en-US" sz="1000" dirty="0"/>
              <a:t>energy. </a:t>
            </a:r>
            <a:r>
              <a:rPr lang="en-US" sz="1000" dirty="0"/>
              <a:t>Year-to-year variation of south Africa </a:t>
            </a:r>
            <a:r>
              <a:rPr lang="en-US" sz="1000" dirty="0"/>
              <a:t> and Europe 200-hPa GPH, and </a:t>
            </a:r>
            <a:r>
              <a:rPr lang="en-US" sz="1000" dirty="0"/>
              <a:t>central-west </a:t>
            </a:r>
            <a:r>
              <a:rPr lang="en-US" sz="1000" dirty="0"/>
              <a:t>equatorial Indian </a:t>
            </a:r>
            <a:r>
              <a:rPr lang="en-US" sz="1000" dirty="0"/>
              <a:t>Ocean SST </a:t>
            </a:r>
            <a:r>
              <a:rPr lang="en-US" sz="1000" dirty="0"/>
              <a:t>indexes</a:t>
            </a:r>
            <a:r>
              <a:rPr lang="en-US" sz="1000" dirty="0"/>
              <a:t>.</a:t>
            </a:r>
            <a:endParaRPr lang="en-GB" altLang="en-US" sz="1000" dirty="0"/>
          </a:p>
        </p:txBody>
      </p:sp>
      <p:sp>
        <p:nvSpPr>
          <p:cNvPr id="19" name="Text Box 60"/>
          <p:cNvSpPr txBox="1">
            <a:spLocks noChangeArrowheads="1"/>
          </p:cNvSpPr>
          <p:nvPr/>
        </p:nvSpPr>
        <p:spPr bwMode="auto">
          <a:xfrm>
            <a:off x="1676400" y="2514600"/>
            <a:ext cx="1371600" cy="13743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19952" tIns="9976" rIns="19952" bIns="9976">
            <a:spAutoFit/>
          </a:bodyPr>
          <a:lstStyle/>
          <a:p>
            <a:r>
              <a:rPr lang="en-US" sz="1100" dirty="0"/>
              <a:t>f</a:t>
            </a:r>
            <a:r>
              <a:rPr lang="en-US" sz="1100" dirty="0"/>
              <a:t>or Indian </a:t>
            </a:r>
            <a:r>
              <a:rPr lang="en-US" sz="1100" dirty="0"/>
              <a:t>rainfall</a:t>
            </a:r>
            <a:r>
              <a:rPr lang="en-GB" altLang="en-US" sz="1100" dirty="0"/>
              <a:t> </a:t>
            </a:r>
            <a:r>
              <a:rPr lang="en-GB" altLang="en-US" sz="1100" dirty="0"/>
              <a:t>north </a:t>
            </a:r>
            <a:r>
              <a:rPr lang="en-GB" altLang="en-US" sz="1100" dirty="0"/>
              <a:t>India, </a:t>
            </a:r>
            <a:r>
              <a:rPr lang="en-US" altLang="en-US" sz="1100" dirty="0"/>
              <a:t>surface</a:t>
            </a:r>
            <a:r>
              <a:rPr lang="en-US" sz="1100" dirty="0"/>
              <a:t> temperature and MSLP </a:t>
            </a:r>
            <a:r>
              <a:rPr lang="en-US" sz="1100" dirty="0"/>
              <a:t>for the period </a:t>
            </a:r>
            <a:r>
              <a:rPr lang="en-US" sz="1100" dirty="0" smtClean="0"/>
              <a:t>1979–2020. Areas of 95</a:t>
            </a:r>
            <a:r>
              <a:rPr lang="en-US" sz="1100" dirty="0"/>
              <a:t>% significance level are shaded by tiny grey dots</a:t>
            </a:r>
            <a:endParaRPr lang="en-GB" altLang="en-US" sz="1100" dirty="0"/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937938" y="462622"/>
            <a:ext cx="3938862" cy="52797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19952" tIns="9976" rIns="19952" bIns="9976">
            <a:spAutoFit/>
          </a:bodyPr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en-GB" altLang="en-US" sz="1400" b="1" dirty="0">
                <a:latin typeface="Century" charset="0"/>
                <a:ea typeface="Century" charset="0"/>
                <a:cs typeface="Century" charset="0"/>
              </a:rPr>
              <a:t>Ramesh Kumar </a:t>
            </a:r>
            <a:r>
              <a:rPr lang="en-GB" altLang="en-US" sz="1400" b="1" dirty="0">
                <a:latin typeface="Century" charset="0"/>
                <a:ea typeface="Century" charset="0"/>
                <a:cs typeface="Century" charset="0"/>
              </a:rPr>
              <a:t>Yadav</a:t>
            </a:r>
            <a:r>
              <a:rPr lang="en-GB" altLang="en-US" sz="1000" b="1" baseline="30000" dirty="0">
                <a:latin typeface="Century" charset="0"/>
                <a:ea typeface="Century" charset="0"/>
                <a:cs typeface="Century" charset="0"/>
              </a:rPr>
              <a:t>1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800" baseline="30000" dirty="0"/>
              <a:t>1</a:t>
            </a:r>
            <a:r>
              <a:rPr lang="en-US" sz="800" dirty="0"/>
              <a:t>Indian Institute of Tropical Meteorology, </a:t>
            </a:r>
            <a:r>
              <a:rPr lang="en-US" sz="800" dirty="0" err="1"/>
              <a:t>Pashan</a:t>
            </a:r>
            <a:r>
              <a:rPr lang="en-US" sz="800" dirty="0"/>
              <a:t>, Pune-411008, Maharashtra, INDIA</a:t>
            </a:r>
          </a:p>
          <a:p>
            <a:pPr algn="ctr"/>
            <a:endParaRPr lang="en-GB" altLang="en-US" sz="1000" dirty="0">
              <a:latin typeface="Century" charset="0"/>
              <a:ea typeface="Century" charset="0"/>
              <a:cs typeface="Century" charset="0"/>
            </a:endParaRPr>
          </a:p>
        </p:txBody>
      </p:sp>
      <p:sp>
        <p:nvSpPr>
          <p:cNvPr id="26" name="AutoShape 75"/>
          <p:cNvSpPr>
            <a:spLocks noChangeArrowheads="1"/>
          </p:cNvSpPr>
          <p:nvPr/>
        </p:nvSpPr>
        <p:spPr bwMode="auto">
          <a:xfrm>
            <a:off x="58340" y="849618"/>
            <a:ext cx="6727031" cy="1207782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noFill/>
            <a:round/>
            <a:headEnd/>
            <a:tailEnd/>
          </a:ln>
          <a:effectLst/>
          <a:extLst/>
        </p:spPr>
        <p:txBody>
          <a:bodyPr wrap="square" lIns="87011" tIns="45246" rIns="87011" bIns="45246" anchor="ctr">
            <a:spAutoFit/>
          </a:bodyPr>
          <a:lstStyle/>
          <a:p>
            <a:pPr algn="just"/>
            <a:r>
              <a:rPr lang="en-US" sz="1300" dirty="0"/>
              <a:t>The spatial pattern of Indian summer monsoon rainfall (ISMR) trends shows a statistically significant increase/decrease in western/eastern India in the last four. Simultaneously, the warming of the equatorial Indian Ocean (IO) has increased the in-situ convection south of the equatorial IO, whose </a:t>
            </a:r>
            <a:r>
              <a:rPr lang="en-US" sz="1300" dirty="0" err="1"/>
              <a:t>subsidising</a:t>
            </a:r>
            <a:r>
              <a:rPr lang="en-US" sz="1300" dirty="0"/>
              <a:t> Hadley’s branches has increased the upper-tropospheric GPH in northern Europe and southern Africa.</a:t>
            </a:r>
          </a:p>
        </p:txBody>
      </p:sp>
      <p:sp>
        <p:nvSpPr>
          <p:cNvPr id="27" name="AutoShape 75"/>
          <p:cNvSpPr>
            <a:spLocks noChangeArrowheads="1"/>
          </p:cNvSpPr>
          <p:nvPr/>
        </p:nvSpPr>
        <p:spPr bwMode="auto">
          <a:xfrm>
            <a:off x="54769" y="8610600"/>
            <a:ext cx="6727031" cy="1224808"/>
          </a:xfrm>
          <a:prstGeom prst="roundRect">
            <a:avLst>
              <a:gd name="adj" fmla="val 16667"/>
            </a:avLst>
          </a:prstGeom>
          <a:solidFill>
            <a:schemeClr val="tx2">
              <a:lumMod val="20000"/>
              <a:lumOff val="80000"/>
            </a:schemeClr>
          </a:solidFill>
          <a:ln w="12700">
            <a:noFill/>
            <a:round/>
            <a:headEnd/>
            <a:tailEnd/>
          </a:ln>
          <a:effectLst/>
          <a:extLst/>
        </p:spPr>
        <p:txBody>
          <a:bodyPr wrap="square" lIns="87011" tIns="45246" rIns="87011" bIns="45246" anchor="ctr">
            <a:spAutoFit/>
          </a:bodyPr>
          <a:lstStyle/>
          <a:p>
            <a:pPr algn="just"/>
            <a:r>
              <a:rPr lang="en-US" sz="1100" dirty="0"/>
              <a:t>The North Europe GPH is associated with the Eurasian wave</a:t>
            </a:r>
            <a:r>
              <a:rPr lang="en-US" sz="1100" dirty="0"/>
              <a:t>, </a:t>
            </a:r>
            <a:r>
              <a:rPr lang="en-US" sz="1100" dirty="0"/>
              <a:t>with a trough east of the Caspian Sea. The penetration of this trough towards the Indian landmass </a:t>
            </a:r>
            <a:r>
              <a:rPr lang="en-US" sz="1100" dirty="0"/>
              <a:t>creates </a:t>
            </a:r>
            <a:r>
              <a:rPr lang="en-US" sz="1100" dirty="0" err="1"/>
              <a:t>favourable</a:t>
            </a:r>
            <a:r>
              <a:rPr lang="en-US" sz="1100" dirty="0"/>
              <a:t> conditions for deep convection. Besides, the southern African GPH increases the cross-equatorial flow, which interacts with the mid-tropospheric trough over the Arabian Sea, increasing the moisture flow/convergence over western India. The interaction of the cross-equatorial flow with the upper-tropospheric penetrated trough through the Indian landmass increases the moist static energy, which results in heavy rainfall over west India and causes a shift of monsoon westward.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1609200" y="2160000"/>
            <a:ext cx="1905000" cy="29708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952" tIns="9976" rIns="19952" bIns="9976" rtlCol="0"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IN" sz="1800" dirty="0">
                <a:solidFill>
                  <a:schemeClr val="tx1"/>
                </a:solidFill>
              </a:rPr>
              <a:t>JJAS Trend analyses</a:t>
            </a:r>
            <a:endParaRPr lang="en-GB" altLang="en-US" sz="1800" dirty="0">
              <a:solidFill>
                <a:schemeClr val="tx1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2286000" y="6689632"/>
            <a:ext cx="2719401" cy="24456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952" tIns="9976" rIns="19952" bIns="9976" rtlCol="0"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1800" dirty="0">
                <a:solidFill>
                  <a:schemeClr val="tx1"/>
                </a:solidFill>
              </a:rPr>
              <a:t>shift </a:t>
            </a:r>
            <a:r>
              <a:rPr lang="en-US" sz="1800" dirty="0">
                <a:solidFill>
                  <a:schemeClr val="tx1"/>
                </a:solidFill>
              </a:rPr>
              <a:t>in </a:t>
            </a:r>
            <a:r>
              <a:rPr lang="en-US" sz="1800" dirty="0">
                <a:solidFill>
                  <a:schemeClr val="tx1"/>
                </a:solidFill>
              </a:rPr>
              <a:t>north ISMR reasons</a:t>
            </a:r>
            <a:endParaRPr lang="en-GB" altLang="en-US" sz="1800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904875" y="52855"/>
            <a:ext cx="5097963" cy="36648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952" tIns="9976" rIns="19952" bIns="9976" rtlCol="0"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recent trends in the Indian summer monsoon 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rainfall</a:t>
            </a:r>
            <a:endParaRPr lang="en-GB" altLang="en-US" sz="1400" b="1" dirty="0">
              <a:solidFill>
                <a:schemeClr val="tx1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6053765" y="51975"/>
            <a:ext cx="732797" cy="7577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952" tIns="9976" rIns="19952" bIns="9976" rtlCol="0" anchor="ctr"/>
          <a:lstStyle/>
          <a:p>
            <a:pPr algn="ctr"/>
            <a:endParaRPr lang="en-US"/>
          </a:p>
        </p:txBody>
      </p:sp>
      <p:sp>
        <p:nvSpPr>
          <p:cNvPr id="49" name="Rounded Rectangle 48"/>
          <p:cNvSpPr/>
          <p:nvPr/>
        </p:nvSpPr>
        <p:spPr>
          <a:xfrm>
            <a:off x="4954058" y="457200"/>
            <a:ext cx="1048780" cy="35854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952" tIns="9976" rIns="19952" bIns="9976"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</a:rPr>
              <a:t>E-Mail:</a:t>
            </a:r>
          </a:p>
          <a:p>
            <a:pPr algn="ctr"/>
            <a:r>
              <a:rPr lang="en-US" sz="700" dirty="0" err="1">
                <a:solidFill>
                  <a:schemeClr val="tx1"/>
                </a:solidFill>
              </a:rPr>
              <a:t>yadav@tropmet.res.in</a:t>
            </a:r>
            <a:endParaRPr lang="en-US" sz="700" dirty="0">
              <a:solidFill>
                <a:schemeClr val="tx1"/>
              </a:solidFill>
            </a:endParaRPr>
          </a:p>
        </p:txBody>
      </p:sp>
      <p:pic>
        <p:nvPicPr>
          <p:cNvPr id="28" name="Picture 4" descr="Indian Institute of Tropical Meteorology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2931"/>
            <a:ext cx="767727" cy="79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orld Meteorological Organization - WMO | Genève internationa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023" y="76200"/>
            <a:ext cx="669727" cy="700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193932" y="2294326"/>
            <a:ext cx="1406268" cy="1515674"/>
            <a:chOff x="318654" y="711200"/>
            <a:chExt cx="7950633" cy="6146800"/>
          </a:xfrm>
        </p:grpSpPr>
        <p:pic>
          <p:nvPicPr>
            <p:cNvPr id="32" name="Picture 9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5" t="18785" r="42999" b="11168"/>
            <a:stretch/>
          </p:blipFill>
          <p:spPr bwMode="auto">
            <a:xfrm>
              <a:off x="318654" y="711200"/>
              <a:ext cx="7950633" cy="6146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Rectangle 32"/>
            <p:cNvSpPr/>
            <p:nvPr/>
          </p:nvSpPr>
          <p:spPr>
            <a:xfrm>
              <a:off x="1115616" y="2348880"/>
              <a:ext cx="1800200" cy="2304256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068216" y="2564904"/>
              <a:ext cx="2151856" cy="12196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pic>
        <p:nvPicPr>
          <p:cNvPr id="42" name="Content Placeholder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3" t="62105" r="3886" b="9775"/>
          <a:stretch/>
        </p:blipFill>
        <p:spPr>
          <a:xfrm>
            <a:off x="174975" y="5327568"/>
            <a:ext cx="2873025" cy="1225632"/>
          </a:xfrm>
          <a:prstGeom prst="rect">
            <a:avLst/>
          </a:prstGeom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546" y="2209800"/>
            <a:ext cx="1393454" cy="118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8" t="36569" r="49769" b="36737"/>
          <a:stretch/>
        </p:blipFill>
        <p:spPr>
          <a:xfrm>
            <a:off x="5078314" y="2133600"/>
            <a:ext cx="1474886" cy="123631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84" t="36727" r="1627" b="36577"/>
          <a:stretch/>
        </p:blipFill>
        <p:spPr>
          <a:xfrm>
            <a:off x="3048000" y="3352800"/>
            <a:ext cx="1753657" cy="1288141"/>
          </a:xfrm>
          <a:prstGeom prst="rect">
            <a:avLst/>
          </a:prstGeom>
        </p:spPr>
      </p:pic>
      <p:pic>
        <p:nvPicPr>
          <p:cNvPr id="58" name="Picture 12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" t="18299" r="42281" b="8552"/>
          <a:stretch/>
        </p:blipFill>
        <p:spPr bwMode="auto">
          <a:xfrm>
            <a:off x="5029200" y="3429001"/>
            <a:ext cx="1689436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135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" t="18351" r="42982" b="10082"/>
          <a:stretch/>
        </p:blipFill>
        <p:spPr bwMode="auto">
          <a:xfrm>
            <a:off x="3124200" y="4648200"/>
            <a:ext cx="1600200" cy="114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Content Placeholder 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6" t="33146" r="6644" b="23290"/>
          <a:stretch/>
        </p:blipFill>
        <p:spPr>
          <a:xfrm>
            <a:off x="4911715" y="4800600"/>
            <a:ext cx="1793885" cy="948845"/>
          </a:xfrm>
          <a:prstGeom prst="rect">
            <a:avLst/>
          </a:prstGeom>
        </p:spPr>
      </p:pic>
      <p:pic>
        <p:nvPicPr>
          <p:cNvPr id="61" name="Picture 151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5" t="18359" r="5902" b="10477"/>
          <a:stretch/>
        </p:blipFill>
        <p:spPr bwMode="auto">
          <a:xfrm>
            <a:off x="128656" y="6737592"/>
            <a:ext cx="1927453" cy="135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73" t="8958" r="4020" b="66310"/>
          <a:stretch/>
        </p:blipFill>
        <p:spPr>
          <a:xfrm>
            <a:off x="2003868" y="7010400"/>
            <a:ext cx="815532" cy="962191"/>
          </a:xfrm>
          <a:prstGeom prst="rect">
            <a:avLst/>
          </a:prstGeom>
        </p:spPr>
      </p:pic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7010400"/>
            <a:ext cx="800098" cy="933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74"/>
          <a:stretch/>
        </p:blipFill>
        <p:spPr>
          <a:xfrm>
            <a:off x="5295899" y="6655138"/>
            <a:ext cx="1424240" cy="124356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495801" y="7898700"/>
            <a:ext cx="2266950" cy="635700"/>
          </a:xfrm>
          <a:prstGeom prst="rect">
            <a:avLst/>
          </a:prstGeom>
        </p:spPr>
        <p:txBody>
          <a:bodyPr wrap="square" lIns="19952" tIns="9976" rIns="19952" bIns="9976">
            <a:spAutoFit/>
          </a:bodyPr>
          <a:lstStyle/>
          <a:p>
            <a:r>
              <a:rPr lang="en-US" sz="1000" dirty="0"/>
              <a:t>Correlation of 200-hPa GPH data averaged over the box 0°-55°E,17°S-33°S with (a) rainfall, (b) MSLP and regression of 850-hPa winds onto GPH box (black vectors</a:t>
            </a:r>
            <a:r>
              <a:rPr lang="en-US" sz="1000" dirty="0"/>
              <a:t>).</a:t>
            </a:r>
            <a:endParaRPr lang="en-IN" sz="1000" dirty="0"/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7" t="38466" r="10474" b="38163"/>
          <a:stretch/>
        </p:blipFill>
        <p:spPr>
          <a:xfrm>
            <a:off x="2743200" y="7010400"/>
            <a:ext cx="1697788" cy="1070069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15" t="39677" r="4943" b="15813"/>
          <a:stretch/>
        </p:blipFill>
        <p:spPr>
          <a:xfrm>
            <a:off x="4433542" y="7125781"/>
            <a:ext cx="62258" cy="799019"/>
          </a:xfrm>
          <a:prstGeom prst="rect">
            <a:avLst/>
          </a:prstGeom>
        </p:spPr>
      </p:pic>
      <p:grpSp>
        <p:nvGrpSpPr>
          <p:cNvPr id="48" name="Group 47"/>
          <p:cNvGrpSpPr/>
          <p:nvPr/>
        </p:nvGrpSpPr>
        <p:grpSpPr>
          <a:xfrm>
            <a:off x="248896" y="3852876"/>
            <a:ext cx="2799105" cy="1474692"/>
            <a:chOff x="56309" y="0"/>
            <a:chExt cx="8492862" cy="3356992"/>
          </a:xfrm>
        </p:grpSpPr>
        <p:pic>
          <p:nvPicPr>
            <p:cNvPr id="65" name="Content Placeholder 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37" t="33859" b="38022"/>
            <a:stretch/>
          </p:blipFill>
          <p:spPr>
            <a:xfrm>
              <a:off x="56309" y="0"/>
              <a:ext cx="8492862" cy="3356992"/>
            </a:xfrm>
            <a:prstGeom prst="rect">
              <a:avLst/>
            </a:prstGeom>
          </p:spPr>
        </p:pic>
        <p:sp>
          <p:nvSpPr>
            <p:cNvPr id="68" name="Oval 67"/>
            <p:cNvSpPr/>
            <p:nvPr/>
          </p:nvSpPr>
          <p:spPr>
            <a:xfrm>
              <a:off x="849288" y="764704"/>
              <a:ext cx="770384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69" name="Oval 68"/>
            <p:cNvSpPr/>
            <p:nvPr/>
          </p:nvSpPr>
          <p:spPr>
            <a:xfrm>
              <a:off x="2267744" y="764704"/>
              <a:ext cx="770384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0" name="Oval 69"/>
            <p:cNvSpPr/>
            <p:nvPr/>
          </p:nvSpPr>
          <p:spPr>
            <a:xfrm>
              <a:off x="683568" y="1268760"/>
              <a:ext cx="1152128" cy="43204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1" name="Oval 70"/>
            <p:cNvSpPr/>
            <p:nvPr/>
          </p:nvSpPr>
          <p:spPr>
            <a:xfrm>
              <a:off x="5630416" y="548680"/>
              <a:ext cx="957808" cy="64807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72" name="Oval 71"/>
            <p:cNvSpPr/>
            <p:nvPr/>
          </p:nvSpPr>
          <p:spPr>
            <a:xfrm>
              <a:off x="4211960" y="908720"/>
              <a:ext cx="1327676" cy="50405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cxnSp>
        <p:nvCxnSpPr>
          <p:cNvPr id="5" name="Straight Connector 4"/>
          <p:cNvCxnSpPr/>
          <p:nvPr/>
        </p:nvCxnSpPr>
        <p:spPr>
          <a:xfrm>
            <a:off x="3048000" y="2514600"/>
            <a:ext cx="1" cy="400369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495800" y="7010400"/>
            <a:ext cx="0" cy="1447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1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15195</TotalTime>
  <Words>341</Words>
  <Application>Microsoft Office PowerPoint</Application>
  <PresentationFormat>A4 Paper (210x297 mm)</PresentationFormat>
  <Paragraphs>14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swr02agt</dc:creator>
  <cp:lastModifiedBy>IITM</cp:lastModifiedBy>
  <cp:revision>153</cp:revision>
  <dcterms:created xsi:type="dcterms:W3CDTF">2003-03-04T16:32:04Z</dcterms:created>
  <dcterms:modified xsi:type="dcterms:W3CDTF">2025-03-13T12:56:02Z</dcterms:modified>
</cp:coreProperties>
</file>