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31000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08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17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25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341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5426" algn="l" defTabSz="91417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2511" algn="l" defTabSz="91417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199596" algn="l" defTabSz="91417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6681" algn="l" defTabSz="91417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0000"/>
    <a:srgbClr val="0000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3" autoAdjust="0"/>
    <p:restoredTop sz="86408" autoAdjust="0"/>
  </p:normalViewPr>
  <p:slideViewPr>
    <p:cSldViewPr>
      <p:cViewPr>
        <p:scale>
          <a:sx n="100" d="100"/>
          <a:sy n="100" d="100"/>
        </p:scale>
        <p:origin x="-3084" y="122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4663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C26154C1-ED82-744C-BCA5-11564EAAC0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1790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F818B05C-2732-4A42-80A8-DCEB1456271F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31900"/>
            <a:ext cx="23050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3450"/>
            <a:ext cx="5384800" cy="3881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3075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3175" y="9363075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BA04C053-9D2B-C942-B6F1-54C3BEB05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06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6" algn="l" defTabSz="9141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1" algn="l" defTabSz="9141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6" algn="l" defTabSz="9141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1" algn="l" defTabSz="9141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2975" y="1231900"/>
            <a:ext cx="2305050" cy="332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4C053-9D2B-C942-B6F1-54C3BEB0512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7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500"/>
            </a:lvl1pPr>
            <a:lvl2pPr marL="478853" indent="0" algn="ctr">
              <a:buNone/>
              <a:defRPr sz="2100"/>
            </a:lvl2pPr>
            <a:lvl3pPr marL="957706" indent="0" algn="ctr">
              <a:buNone/>
              <a:defRPr sz="1900"/>
            </a:lvl3pPr>
            <a:lvl4pPr marL="1436559" indent="0" algn="ctr">
              <a:buNone/>
              <a:defRPr sz="1700"/>
            </a:lvl4pPr>
            <a:lvl5pPr marL="1915412" indent="0" algn="ctr">
              <a:buNone/>
              <a:defRPr sz="1700"/>
            </a:lvl5pPr>
            <a:lvl6pPr marL="2394265" indent="0" algn="ctr">
              <a:buNone/>
              <a:defRPr sz="1700"/>
            </a:lvl6pPr>
            <a:lvl7pPr marL="2873118" indent="0" algn="ctr">
              <a:buNone/>
              <a:defRPr sz="1700"/>
            </a:lvl7pPr>
            <a:lvl8pPr marL="3351971" indent="0" algn="ctr">
              <a:buNone/>
              <a:defRPr sz="1700"/>
            </a:lvl8pPr>
            <a:lvl9pPr marL="3830824" indent="0" algn="ctr">
              <a:buNone/>
              <a:defRPr sz="17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C0EF6-1DD8-B14D-ADBC-85D778F324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F3C2A-7DEC-264A-B75D-EB4653CB872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4F370-4295-7449-9422-B089A850DE2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9A0AE-4B50-8D4E-A1B2-8E59BF9D8A1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788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77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36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154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942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731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519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30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E5AE6-F001-F244-BA8E-7E890F52E9A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EAA0A-A54D-6C41-ABE8-31D3F1F3644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53" indent="0">
              <a:buNone/>
              <a:defRPr sz="2100" b="1"/>
            </a:lvl2pPr>
            <a:lvl3pPr marL="957706" indent="0">
              <a:buNone/>
              <a:defRPr sz="1900" b="1"/>
            </a:lvl3pPr>
            <a:lvl4pPr marL="1436559" indent="0">
              <a:buNone/>
              <a:defRPr sz="1700" b="1"/>
            </a:lvl4pPr>
            <a:lvl5pPr marL="1915412" indent="0">
              <a:buNone/>
              <a:defRPr sz="1700" b="1"/>
            </a:lvl5pPr>
            <a:lvl6pPr marL="2394265" indent="0">
              <a:buNone/>
              <a:defRPr sz="1700" b="1"/>
            </a:lvl6pPr>
            <a:lvl7pPr marL="2873118" indent="0">
              <a:buNone/>
              <a:defRPr sz="1700" b="1"/>
            </a:lvl7pPr>
            <a:lvl8pPr marL="3351971" indent="0">
              <a:buNone/>
              <a:defRPr sz="1700" b="1"/>
            </a:lvl8pPr>
            <a:lvl9pPr marL="383082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1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53" indent="0">
              <a:buNone/>
              <a:defRPr sz="2100" b="1"/>
            </a:lvl2pPr>
            <a:lvl3pPr marL="957706" indent="0">
              <a:buNone/>
              <a:defRPr sz="1900" b="1"/>
            </a:lvl3pPr>
            <a:lvl4pPr marL="1436559" indent="0">
              <a:buNone/>
              <a:defRPr sz="1700" b="1"/>
            </a:lvl4pPr>
            <a:lvl5pPr marL="1915412" indent="0">
              <a:buNone/>
              <a:defRPr sz="1700" b="1"/>
            </a:lvl5pPr>
            <a:lvl6pPr marL="2394265" indent="0">
              <a:buNone/>
              <a:defRPr sz="1700" b="1"/>
            </a:lvl6pPr>
            <a:lvl7pPr marL="2873118" indent="0">
              <a:buNone/>
              <a:defRPr sz="1700" b="1"/>
            </a:lvl7pPr>
            <a:lvl8pPr marL="3351971" indent="0">
              <a:buNone/>
              <a:defRPr sz="1700" b="1"/>
            </a:lvl8pPr>
            <a:lvl9pPr marL="383082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1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00A79-D158-2645-B3AF-A9DE5236F95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B3D21-8019-444C-916E-78F8418647F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8E652-6EA8-1441-B533-9FED1578F56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1700"/>
            </a:lvl1pPr>
            <a:lvl2pPr marL="478853" indent="0">
              <a:buNone/>
              <a:defRPr sz="1500"/>
            </a:lvl2pPr>
            <a:lvl3pPr marL="957706" indent="0">
              <a:buNone/>
              <a:defRPr sz="1300"/>
            </a:lvl3pPr>
            <a:lvl4pPr marL="1436559" indent="0">
              <a:buNone/>
              <a:defRPr sz="1000"/>
            </a:lvl4pPr>
            <a:lvl5pPr marL="1915412" indent="0">
              <a:buNone/>
              <a:defRPr sz="1000"/>
            </a:lvl5pPr>
            <a:lvl6pPr marL="2394265" indent="0">
              <a:buNone/>
              <a:defRPr sz="1000"/>
            </a:lvl6pPr>
            <a:lvl7pPr marL="2873118" indent="0">
              <a:buNone/>
              <a:defRPr sz="1000"/>
            </a:lvl7pPr>
            <a:lvl8pPr marL="3351971" indent="0">
              <a:buNone/>
              <a:defRPr sz="1000"/>
            </a:lvl8pPr>
            <a:lvl9pPr marL="38308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B1696-EBF9-FF4A-BF7B-91B98AC1825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3400"/>
            </a:lvl1pPr>
            <a:lvl2pPr marL="478853" indent="0">
              <a:buNone/>
              <a:defRPr sz="2900"/>
            </a:lvl2pPr>
            <a:lvl3pPr marL="957706" indent="0">
              <a:buNone/>
              <a:defRPr sz="2500"/>
            </a:lvl3pPr>
            <a:lvl4pPr marL="1436559" indent="0">
              <a:buNone/>
              <a:defRPr sz="2100"/>
            </a:lvl4pPr>
            <a:lvl5pPr marL="1915412" indent="0">
              <a:buNone/>
              <a:defRPr sz="2100"/>
            </a:lvl5pPr>
            <a:lvl6pPr marL="2394265" indent="0">
              <a:buNone/>
              <a:defRPr sz="2100"/>
            </a:lvl6pPr>
            <a:lvl7pPr marL="2873118" indent="0">
              <a:buNone/>
              <a:defRPr sz="2100"/>
            </a:lvl7pPr>
            <a:lvl8pPr marL="3351971" indent="0">
              <a:buNone/>
              <a:defRPr sz="2100"/>
            </a:lvl8pPr>
            <a:lvl9pPr marL="3830824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1700"/>
            </a:lvl1pPr>
            <a:lvl2pPr marL="478853" indent="0">
              <a:buNone/>
              <a:defRPr sz="1500"/>
            </a:lvl2pPr>
            <a:lvl3pPr marL="957706" indent="0">
              <a:buNone/>
              <a:defRPr sz="1300"/>
            </a:lvl3pPr>
            <a:lvl4pPr marL="1436559" indent="0">
              <a:buNone/>
              <a:defRPr sz="1000"/>
            </a:lvl4pPr>
            <a:lvl5pPr marL="1915412" indent="0">
              <a:buNone/>
              <a:defRPr sz="1000"/>
            </a:lvl5pPr>
            <a:lvl6pPr marL="2394265" indent="0">
              <a:buNone/>
              <a:defRPr sz="1000"/>
            </a:lvl6pPr>
            <a:lvl7pPr marL="2873118" indent="0">
              <a:buNone/>
              <a:defRPr sz="1000"/>
            </a:lvl7pPr>
            <a:lvl8pPr marL="3351971" indent="0">
              <a:buNone/>
              <a:defRPr sz="1000"/>
            </a:lvl8pPr>
            <a:lvl9pPr marL="38308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89F8-6457-C94D-B377-920B81C78CD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19952" tIns="9976" rIns="19952" bIns="99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19952" tIns="9976" rIns="19952" bIns="99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 vert="horz" lIns="19952" tIns="9976" rIns="19952" bIns="99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 vert="horz" lIns="19952" tIns="9976" rIns="19952" bIns="99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3"/>
          </a:xfrm>
          <a:prstGeom prst="rect">
            <a:avLst/>
          </a:prstGeom>
        </p:spPr>
        <p:txBody>
          <a:bodyPr vert="horz" lIns="19952" tIns="9976" rIns="19952" bIns="99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3AE3C-03A8-6942-8651-FBDE5A8628B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52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7706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426" indent="-239426" algn="l" defTabSz="957706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8279" indent="-239426" algn="l" defTabSz="95770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132" indent="-239426" algn="l" defTabSz="95770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985" indent="-239426" algn="l" defTabSz="95770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838" indent="-239426" algn="l" defTabSz="95770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691" indent="-239426" algn="l" defTabSz="95770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544" indent="-239426" algn="l" defTabSz="95770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397" indent="-239426" algn="l" defTabSz="95770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250" indent="-239426" algn="l" defTabSz="95770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53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06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59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12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65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18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971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24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59531" y="52855"/>
            <a:ext cx="779633" cy="7568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952" tIns="9976" rIns="19952" bIns="9976"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28688" y="457200"/>
            <a:ext cx="3974443" cy="3585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952" tIns="9976" rIns="19952" bIns="9976" rtlCol="0" anchor="ctr"/>
          <a:lstStyle/>
          <a:p>
            <a:pPr algn="ctr"/>
            <a:endParaRPr lang="en-US"/>
          </a:p>
        </p:txBody>
      </p:sp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66674" y="6629400"/>
            <a:ext cx="6719888" cy="1905000"/>
          </a:xfrm>
          <a:prstGeom prst="roundRect">
            <a:avLst>
              <a:gd name="adj" fmla="val 10173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9952" tIns="9976" rIns="19952" bIns="9976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10600"/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54769" y="8059048"/>
            <a:ext cx="4060031" cy="39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7011" tIns="45246" rIns="87011" bIns="45246">
            <a:spAutoFit/>
          </a:bodyPr>
          <a:lstStyle/>
          <a:p>
            <a:r>
              <a:rPr lang="en-US" sz="1000" b="1" dirty="0"/>
              <a:t>a </a:t>
            </a:r>
            <a:r>
              <a:rPr lang="en-US" sz="1000" dirty="0"/>
              <a:t>The second leading EOF of JJAS 200-hPa GPH anomalies over Eurasian region (shaded), </a:t>
            </a:r>
            <a:r>
              <a:rPr lang="en-US" sz="1000" dirty="0"/>
              <a:t>correlation of </a:t>
            </a:r>
            <a:r>
              <a:rPr lang="en-US" sz="1000" dirty="0"/>
              <a:t>PC2 with </a:t>
            </a:r>
            <a:r>
              <a:rPr lang="en-US" sz="1000" b="1" dirty="0"/>
              <a:t>b </a:t>
            </a:r>
            <a:r>
              <a:rPr lang="en-US" sz="1000" dirty="0"/>
              <a:t>MSLP (shaded</a:t>
            </a:r>
            <a:r>
              <a:rPr lang="en-US" sz="1000" dirty="0"/>
              <a:t>).</a:t>
            </a:r>
            <a:endParaRPr lang="en-GB" altLang="en-US" sz="1000" dirty="0"/>
          </a:p>
        </p:txBody>
      </p: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66674" y="2116240"/>
            <a:ext cx="6715125" cy="4513160"/>
          </a:xfrm>
          <a:prstGeom prst="roundRect">
            <a:avLst>
              <a:gd name="adj" fmla="val 1063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 lIns="19952" tIns="9976" rIns="19952" bIns="9976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10600"/>
          </a:p>
        </p:txBody>
      </p:sp>
      <p:sp>
        <p:nvSpPr>
          <p:cNvPr id="12" name="Text Box 91"/>
          <p:cNvSpPr txBox="1">
            <a:spLocks noChangeArrowheads="1"/>
          </p:cNvSpPr>
          <p:nvPr/>
        </p:nvSpPr>
        <p:spPr bwMode="auto">
          <a:xfrm>
            <a:off x="3124202" y="5768583"/>
            <a:ext cx="3581398" cy="8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7011" tIns="45246" rIns="87011" bIns="45246">
            <a:spAutoFit/>
          </a:bodyPr>
          <a:lstStyle/>
          <a:p>
            <a:pPr algn="just"/>
            <a:r>
              <a:rPr lang="en-US" sz="1000" dirty="0"/>
              <a:t>for </a:t>
            </a:r>
            <a:r>
              <a:rPr lang="en-US" sz="1000" b="1" dirty="0"/>
              <a:t>b </a:t>
            </a:r>
            <a:r>
              <a:rPr lang="en-US" sz="1000" dirty="0"/>
              <a:t>Total precipitation, </a:t>
            </a:r>
            <a:r>
              <a:rPr lang="en-US" sz="1000" b="1" dirty="0"/>
              <a:t>c </a:t>
            </a:r>
            <a:r>
              <a:rPr lang="en-US" sz="1000" dirty="0"/>
              <a:t>Height-Latitude </a:t>
            </a:r>
            <a:r>
              <a:rPr lang="en-US" sz="1000" dirty="0"/>
              <a:t>Omega plot </a:t>
            </a:r>
            <a:r>
              <a:rPr lang="en-US" sz="1000" dirty="0"/>
              <a:t>averaged between Longitude 40°–70° E, </a:t>
            </a:r>
            <a:r>
              <a:rPr lang="en-US" sz="1000" b="1" dirty="0"/>
              <a:t>d </a:t>
            </a:r>
            <a:r>
              <a:rPr lang="en-US" sz="1000" dirty="0"/>
              <a:t>200-hPa </a:t>
            </a:r>
            <a:r>
              <a:rPr lang="en-US" sz="1000" dirty="0"/>
              <a:t>GPH, </a:t>
            </a:r>
            <a:r>
              <a:rPr lang="en-US" sz="1000" b="1" dirty="0"/>
              <a:t>e </a:t>
            </a:r>
            <a:r>
              <a:rPr lang="en-US" sz="1000" dirty="0"/>
              <a:t>Moisture flux </a:t>
            </a:r>
            <a:r>
              <a:rPr lang="en-US" sz="1000" dirty="0"/>
              <a:t>speed, </a:t>
            </a:r>
            <a:r>
              <a:rPr lang="en-US" sz="1000" b="1" dirty="0"/>
              <a:t>f </a:t>
            </a:r>
            <a:r>
              <a:rPr lang="en-US" sz="1000" dirty="0"/>
              <a:t>850-hPa moist static </a:t>
            </a:r>
            <a:r>
              <a:rPr lang="en-US" sz="1000" dirty="0"/>
              <a:t>energy. </a:t>
            </a:r>
            <a:r>
              <a:rPr lang="en-US" sz="1000" dirty="0"/>
              <a:t>Year-to-year variation of south Africa </a:t>
            </a:r>
            <a:r>
              <a:rPr lang="en-US" sz="1000" dirty="0"/>
              <a:t> and Europe 200-hPa GPH, and </a:t>
            </a:r>
            <a:r>
              <a:rPr lang="en-US" sz="1000" dirty="0"/>
              <a:t>central-west </a:t>
            </a:r>
            <a:r>
              <a:rPr lang="en-US" sz="1000" dirty="0"/>
              <a:t>equatorial Indian </a:t>
            </a:r>
            <a:r>
              <a:rPr lang="en-US" sz="1000" dirty="0"/>
              <a:t>Ocean SST </a:t>
            </a:r>
            <a:r>
              <a:rPr lang="en-US" sz="1000" dirty="0"/>
              <a:t>indexes</a:t>
            </a:r>
            <a:r>
              <a:rPr lang="en-US" sz="1000" dirty="0"/>
              <a:t>.</a:t>
            </a:r>
            <a:endParaRPr lang="en-GB" altLang="en-US" sz="1000" dirty="0"/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1676400" y="2514600"/>
            <a:ext cx="1371600" cy="13743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19952" tIns="9976" rIns="19952" bIns="9976">
            <a:spAutoFit/>
          </a:bodyPr>
          <a:lstStyle/>
          <a:p>
            <a:r>
              <a:rPr lang="en-US" sz="1100" dirty="0"/>
              <a:t>f</a:t>
            </a:r>
            <a:r>
              <a:rPr lang="en-US" sz="1100" dirty="0"/>
              <a:t>or Indian </a:t>
            </a:r>
            <a:r>
              <a:rPr lang="en-US" sz="1100" dirty="0"/>
              <a:t>rainfall</a:t>
            </a:r>
            <a:r>
              <a:rPr lang="en-GB" altLang="en-US" sz="1100" dirty="0"/>
              <a:t> </a:t>
            </a:r>
            <a:r>
              <a:rPr lang="en-GB" altLang="en-US" sz="1100" dirty="0"/>
              <a:t>north </a:t>
            </a:r>
            <a:r>
              <a:rPr lang="en-GB" altLang="en-US" sz="1100" dirty="0"/>
              <a:t>India, </a:t>
            </a:r>
            <a:r>
              <a:rPr lang="en-US" altLang="en-US" sz="1100" dirty="0"/>
              <a:t>surface</a:t>
            </a:r>
            <a:r>
              <a:rPr lang="en-US" sz="1100" dirty="0"/>
              <a:t> temperature and MSLP </a:t>
            </a:r>
            <a:r>
              <a:rPr lang="en-US" sz="1100" dirty="0"/>
              <a:t>for the period </a:t>
            </a:r>
            <a:r>
              <a:rPr lang="en-US" sz="1100" dirty="0" smtClean="0"/>
              <a:t>1979–2020. Areas of 95</a:t>
            </a:r>
            <a:r>
              <a:rPr lang="en-US" sz="1100" dirty="0"/>
              <a:t>% significance level are shaded by tiny grey dots</a:t>
            </a:r>
            <a:endParaRPr lang="en-GB" altLang="en-US" sz="110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37938" y="462622"/>
            <a:ext cx="3938862" cy="5279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9952" tIns="9976" rIns="19952" bIns="9976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GB" altLang="en-US" sz="1400" b="1" dirty="0">
                <a:latin typeface="Century" charset="0"/>
                <a:ea typeface="Century" charset="0"/>
                <a:cs typeface="Century" charset="0"/>
              </a:rPr>
              <a:t>Ramesh Kumar </a:t>
            </a:r>
            <a:r>
              <a:rPr lang="en-GB" altLang="en-US" sz="1400" b="1" dirty="0">
                <a:latin typeface="Century" charset="0"/>
                <a:ea typeface="Century" charset="0"/>
                <a:cs typeface="Century" charset="0"/>
              </a:rPr>
              <a:t>Yadav</a:t>
            </a:r>
            <a:r>
              <a:rPr lang="en-GB" altLang="en-US" sz="1000" b="1" baseline="30000" dirty="0">
                <a:latin typeface="Century" charset="0"/>
                <a:ea typeface="Century" charset="0"/>
                <a:cs typeface="Century" charset="0"/>
              </a:rPr>
              <a:t>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800" baseline="30000" dirty="0"/>
              <a:t>1</a:t>
            </a:r>
            <a:r>
              <a:rPr lang="en-US" sz="800" dirty="0"/>
              <a:t>Indian Institute of Tropical Meteorology, </a:t>
            </a:r>
            <a:r>
              <a:rPr lang="en-US" sz="800" dirty="0" err="1"/>
              <a:t>Pashan</a:t>
            </a:r>
            <a:r>
              <a:rPr lang="en-US" sz="800" dirty="0"/>
              <a:t>, Pune-411008, Maharashtra, INDIA</a:t>
            </a:r>
          </a:p>
          <a:p>
            <a:pPr algn="ctr"/>
            <a:endParaRPr lang="en-GB" altLang="en-US" sz="1000" dirty="0"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26" name="AutoShape 75"/>
          <p:cNvSpPr>
            <a:spLocks noChangeArrowheads="1"/>
          </p:cNvSpPr>
          <p:nvPr/>
        </p:nvSpPr>
        <p:spPr bwMode="auto">
          <a:xfrm>
            <a:off x="58340" y="849618"/>
            <a:ext cx="6727031" cy="120778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  <a:effectLst/>
          <a:extLst/>
        </p:spPr>
        <p:txBody>
          <a:bodyPr wrap="square" lIns="87011" tIns="45246" rIns="87011" bIns="45246" anchor="ctr">
            <a:spAutoFit/>
          </a:bodyPr>
          <a:lstStyle/>
          <a:p>
            <a:pPr algn="just"/>
            <a:r>
              <a:rPr lang="en-US" sz="1300" dirty="0"/>
              <a:t>The spatial pattern of Indian summer monsoon rainfall (ISMR) trends shows a statistically significant increase/decrease in western/eastern India in the last four. Simultaneously, the warming of the equatorial Indian Ocean (IO) has increased the in-situ convection south of the equatorial IO, whose </a:t>
            </a:r>
            <a:r>
              <a:rPr lang="en-US" sz="1300" dirty="0" err="1"/>
              <a:t>subsidising</a:t>
            </a:r>
            <a:r>
              <a:rPr lang="en-US" sz="1300" dirty="0"/>
              <a:t> Hadley’s branches has increased the upper-tropospheric GPH in northern Europe and southern Africa.</a:t>
            </a:r>
          </a:p>
        </p:txBody>
      </p:sp>
      <p:sp>
        <p:nvSpPr>
          <p:cNvPr id="27" name="AutoShape 75"/>
          <p:cNvSpPr>
            <a:spLocks noChangeArrowheads="1"/>
          </p:cNvSpPr>
          <p:nvPr/>
        </p:nvSpPr>
        <p:spPr bwMode="auto">
          <a:xfrm>
            <a:off x="54769" y="8610600"/>
            <a:ext cx="6727031" cy="122480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/>
          <a:extLst/>
        </p:spPr>
        <p:txBody>
          <a:bodyPr wrap="square" lIns="87011" tIns="45246" rIns="87011" bIns="45246" anchor="ctr">
            <a:spAutoFit/>
          </a:bodyPr>
          <a:lstStyle/>
          <a:p>
            <a:pPr algn="just"/>
            <a:r>
              <a:rPr lang="en-US" sz="1100" dirty="0"/>
              <a:t>The North Europe GPH is associated with the Eurasian wave</a:t>
            </a:r>
            <a:r>
              <a:rPr lang="en-US" sz="1100" dirty="0"/>
              <a:t>, </a:t>
            </a:r>
            <a:r>
              <a:rPr lang="en-US" sz="1100" dirty="0"/>
              <a:t>with a trough east of the Caspian Sea. The penetration of this trough towards the Indian landmass </a:t>
            </a:r>
            <a:r>
              <a:rPr lang="en-US" sz="1100" dirty="0"/>
              <a:t>creates </a:t>
            </a:r>
            <a:r>
              <a:rPr lang="en-US" sz="1100" dirty="0" err="1"/>
              <a:t>favourable</a:t>
            </a:r>
            <a:r>
              <a:rPr lang="en-US" sz="1100" dirty="0"/>
              <a:t> conditions for deep convection. Besides, the southern African GPH increases the cross-equatorial flow, which interacts with the mid-tropospheric trough over the Arabian Sea, increasing the moisture flow/convergence over western India. The interaction of the cross-equatorial flow with the upper-tropospheric penetrated trough through the Indian landmass increases the moist static energy, which results in heavy rainfall over west India and causes a shift of monsoon westward.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09200" y="2160000"/>
            <a:ext cx="1905000" cy="2970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952" tIns="9976" rIns="19952" bIns="9976" rtlCol="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IN" sz="1800" dirty="0">
                <a:solidFill>
                  <a:schemeClr val="tx1"/>
                </a:solidFill>
              </a:rPr>
              <a:t>JJAS Trend analyses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86000" y="6689632"/>
            <a:ext cx="2719401" cy="2445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952" tIns="9976" rIns="19952" bIns="9976" rtlCol="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</a:rPr>
              <a:t>shift </a:t>
            </a:r>
            <a:r>
              <a:rPr lang="en-US" sz="1800" dirty="0">
                <a:solidFill>
                  <a:schemeClr val="tx1"/>
                </a:solidFill>
              </a:rPr>
              <a:t>in </a:t>
            </a:r>
            <a:r>
              <a:rPr lang="en-US" sz="1800" dirty="0">
                <a:solidFill>
                  <a:schemeClr val="tx1"/>
                </a:solidFill>
              </a:rPr>
              <a:t>north ISMR reasons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04875" y="52855"/>
            <a:ext cx="5097963" cy="366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952" tIns="9976" rIns="19952" bIns="9976" rtlCol="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recent trends in the Indian summer monsoon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</a:t>
            </a:r>
            <a:endParaRPr lang="en-GB" altLang="en-US" sz="1400" b="1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053765" y="51975"/>
            <a:ext cx="732797" cy="7577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952" tIns="9976" rIns="19952" bIns="9976"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954058" y="457200"/>
            <a:ext cx="1048780" cy="3585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952" tIns="9976" rIns="19952" bIns="9976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E-Mail:</a:t>
            </a:r>
          </a:p>
          <a:p>
            <a:pPr algn="ctr"/>
            <a:r>
              <a:rPr lang="en-US" sz="700" dirty="0" err="1">
                <a:solidFill>
                  <a:schemeClr val="tx1"/>
                </a:solidFill>
              </a:rPr>
              <a:t>yadav@tropmet.res.in</a:t>
            </a: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28" name="Picture 4" descr="Indian Institute of Tropical Meteorology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2931"/>
            <a:ext cx="767727" cy="7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 Meteorological Organization - WMO | Genève internation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023" y="76200"/>
            <a:ext cx="669727" cy="7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93932" y="2294326"/>
            <a:ext cx="1406268" cy="1515674"/>
            <a:chOff x="318654" y="711200"/>
            <a:chExt cx="7950633" cy="6146800"/>
          </a:xfrm>
        </p:grpSpPr>
        <p:pic>
          <p:nvPicPr>
            <p:cNvPr id="32" name="Picture 9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5" t="18785" r="42999" b="11168"/>
            <a:stretch/>
          </p:blipFill>
          <p:spPr bwMode="auto">
            <a:xfrm>
              <a:off x="318654" y="711200"/>
              <a:ext cx="7950633" cy="614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1115616" y="2348880"/>
              <a:ext cx="1800200" cy="230425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68216" y="2564904"/>
              <a:ext cx="2151856" cy="12196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42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62105" r="3886" b="9775"/>
          <a:stretch/>
        </p:blipFill>
        <p:spPr>
          <a:xfrm>
            <a:off x="174975" y="5327568"/>
            <a:ext cx="2873025" cy="1225632"/>
          </a:xfrm>
          <a:prstGeom prst="rect">
            <a:avLst/>
          </a:prstGeom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46" y="2209800"/>
            <a:ext cx="1393454" cy="11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t="36569" r="49769" b="36737"/>
          <a:stretch/>
        </p:blipFill>
        <p:spPr>
          <a:xfrm>
            <a:off x="5078314" y="2133600"/>
            <a:ext cx="1474886" cy="123631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4" t="36727" r="1627" b="36577"/>
          <a:stretch/>
        </p:blipFill>
        <p:spPr>
          <a:xfrm>
            <a:off x="3048000" y="3352800"/>
            <a:ext cx="1753657" cy="1288141"/>
          </a:xfrm>
          <a:prstGeom prst="rect">
            <a:avLst/>
          </a:prstGeom>
        </p:spPr>
      </p:pic>
      <p:pic>
        <p:nvPicPr>
          <p:cNvPr id="58" name="Picture 12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18299" r="42281" b="8552"/>
          <a:stretch/>
        </p:blipFill>
        <p:spPr bwMode="auto">
          <a:xfrm>
            <a:off x="5029200" y="3429001"/>
            <a:ext cx="168943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3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18351" r="42982" b="10082"/>
          <a:stretch/>
        </p:blipFill>
        <p:spPr bwMode="auto">
          <a:xfrm>
            <a:off x="3124200" y="4648200"/>
            <a:ext cx="1600200" cy="114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Content Placeholder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33146" r="6644" b="23290"/>
          <a:stretch/>
        </p:blipFill>
        <p:spPr>
          <a:xfrm>
            <a:off x="4911715" y="4800600"/>
            <a:ext cx="1793885" cy="948845"/>
          </a:xfrm>
          <a:prstGeom prst="rect">
            <a:avLst/>
          </a:prstGeom>
        </p:spPr>
      </p:pic>
      <p:pic>
        <p:nvPicPr>
          <p:cNvPr id="61" name="Picture 15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18359" r="5902" b="10477"/>
          <a:stretch/>
        </p:blipFill>
        <p:spPr bwMode="auto">
          <a:xfrm>
            <a:off x="128656" y="6737592"/>
            <a:ext cx="1927453" cy="13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8958" r="4020" b="66310"/>
          <a:stretch/>
        </p:blipFill>
        <p:spPr>
          <a:xfrm>
            <a:off x="2003868" y="7010400"/>
            <a:ext cx="815532" cy="962191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010400"/>
            <a:ext cx="800098" cy="93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4"/>
          <a:stretch/>
        </p:blipFill>
        <p:spPr>
          <a:xfrm>
            <a:off x="5295899" y="6655138"/>
            <a:ext cx="1424240" cy="12435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5801" y="7898700"/>
            <a:ext cx="2266950" cy="635700"/>
          </a:xfrm>
          <a:prstGeom prst="rect">
            <a:avLst/>
          </a:prstGeom>
        </p:spPr>
        <p:txBody>
          <a:bodyPr wrap="square" lIns="19952" tIns="9976" rIns="19952" bIns="9976">
            <a:spAutoFit/>
          </a:bodyPr>
          <a:lstStyle/>
          <a:p>
            <a:r>
              <a:rPr lang="en-US" sz="1000" dirty="0"/>
              <a:t>Correlation of 200-hPa GPH data averaged over the box 0°-55°E,17°S-33°S with (a) rainfall, (b) MSLP and regression of 850-hPa winds onto GPH box (black vectors</a:t>
            </a:r>
            <a:r>
              <a:rPr lang="en-US" sz="1000" dirty="0"/>
              <a:t>).</a:t>
            </a:r>
            <a:endParaRPr lang="en-IN" sz="10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38466" r="10474" b="38163"/>
          <a:stretch/>
        </p:blipFill>
        <p:spPr>
          <a:xfrm>
            <a:off x="2743200" y="7010400"/>
            <a:ext cx="1697788" cy="10700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5" t="39677" r="4943" b="15813"/>
          <a:stretch/>
        </p:blipFill>
        <p:spPr>
          <a:xfrm>
            <a:off x="4433542" y="7125781"/>
            <a:ext cx="62258" cy="79901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48896" y="3852876"/>
            <a:ext cx="2799105" cy="1474692"/>
            <a:chOff x="56309" y="0"/>
            <a:chExt cx="8492862" cy="3356992"/>
          </a:xfrm>
        </p:grpSpPr>
        <p:pic>
          <p:nvPicPr>
            <p:cNvPr id="65" name="Content Placeholder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7" t="33859" b="38022"/>
            <a:stretch/>
          </p:blipFill>
          <p:spPr>
            <a:xfrm>
              <a:off x="56309" y="0"/>
              <a:ext cx="8492862" cy="3356992"/>
            </a:xfrm>
            <a:prstGeom prst="rect">
              <a:avLst/>
            </a:prstGeom>
          </p:spPr>
        </p:pic>
        <p:sp>
          <p:nvSpPr>
            <p:cNvPr id="68" name="Oval 67"/>
            <p:cNvSpPr/>
            <p:nvPr/>
          </p:nvSpPr>
          <p:spPr>
            <a:xfrm>
              <a:off x="849288" y="764704"/>
              <a:ext cx="770384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Oval 68"/>
            <p:cNvSpPr/>
            <p:nvPr/>
          </p:nvSpPr>
          <p:spPr>
            <a:xfrm>
              <a:off x="2267744" y="764704"/>
              <a:ext cx="770384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/>
            <p:nvPr/>
          </p:nvSpPr>
          <p:spPr>
            <a:xfrm>
              <a:off x="683568" y="1268760"/>
              <a:ext cx="115212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/>
            <p:nvPr/>
          </p:nvSpPr>
          <p:spPr>
            <a:xfrm>
              <a:off x="5630416" y="548680"/>
              <a:ext cx="957808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/>
            <p:nvPr/>
          </p:nvSpPr>
          <p:spPr>
            <a:xfrm>
              <a:off x="4211960" y="908720"/>
              <a:ext cx="132767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048000" y="2514600"/>
            <a:ext cx="1" cy="4003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95800" y="7010400"/>
            <a:ext cx="0" cy="1447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15195</TotalTime>
  <Words>341</Words>
  <Application>Microsoft Office PowerPoint</Application>
  <PresentationFormat>A4 Paper (210x297 mm)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swr02agt</dc:creator>
  <cp:lastModifiedBy>IITM</cp:lastModifiedBy>
  <cp:revision>153</cp:revision>
  <dcterms:created xsi:type="dcterms:W3CDTF">2003-03-04T16:32:04Z</dcterms:created>
  <dcterms:modified xsi:type="dcterms:W3CDTF">2025-03-13T12:56:02Z</dcterms:modified>
</cp:coreProperties>
</file>