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Lst>
  <p:sldSz cx="30240288" cy="42479913"/>
  <p:notesSz cx="6858000" cy="9144000"/>
  <p:defaultTextStyle>
    <a:defPPr>
      <a:defRPr lang="en-US"/>
    </a:defPPr>
    <a:lvl1pPr marL="0" algn="l" defTabSz="3490539" rtl="0" eaLnBrk="1" latinLnBrk="0" hangingPunct="1">
      <a:defRPr sz="6871" kern="1200">
        <a:solidFill>
          <a:schemeClr val="tx1"/>
        </a:solidFill>
        <a:latin typeface="+mn-lt"/>
        <a:ea typeface="+mn-ea"/>
        <a:cs typeface="+mn-cs"/>
      </a:defRPr>
    </a:lvl1pPr>
    <a:lvl2pPr marL="1745270" algn="l" defTabSz="3490539" rtl="0" eaLnBrk="1" latinLnBrk="0" hangingPunct="1">
      <a:defRPr sz="6871" kern="1200">
        <a:solidFill>
          <a:schemeClr val="tx1"/>
        </a:solidFill>
        <a:latin typeface="+mn-lt"/>
        <a:ea typeface="+mn-ea"/>
        <a:cs typeface="+mn-cs"/>
      </a:defRPr>
    </a:lvl2pPr>
    <a:lvl3pPr marL="3490539" algn="l" defTabSz="3490539" rtl="0" eaLnBrk="1" latinLnBrk="0" hangingPunct="1">
      <a:defRPr sz="6871" kern="1200">
        <a:solidFill>
          <a:schemeClr val="tx1"/>
        </a:solidFill>
        <a:latin typeface="+mn-lt"/>
        <a:ea typeface="+mn-ea"/>
        <a:cs typeface="+mn-cs"/>
      </a:defRPr>
    </a:lvl3pPr>
    <a:lvl4pPr marL="5235809" algn="l" defTabSz="3490539" rtl="0" eaLnBrk="1" latinLnBrk="0" hangingPunct="1">
      <a:defRPr sz="6871" kern="1200">
        <a:solidFill>
          <a:schemeClr val="tx1"/>
        </a:solidFill>
        <a:latin typeface="+mn-lt"/>
        <a:ea typeface="+mn-ea"/>
        <a:cs typeface="+mn-cs"/>
      </a:defRPr>
    </a:lvl4pPr>
    <a:lvl5pPr marL="6981078" algn="l" defTabSz="3490539" rtl="0" eaLnBrk="1" latinLnBrk="0" hangingPunct="1">
      <a:defRPr sz="6871" kern="1200">
        <a:solidFill>
          <a:schemeClr val="tx1"/>
        </a:solidFill>
        <a:latin typeface="+mn-lt"/>
        <a:ea typeface="+mn-ea"/>
        <a:cs typeface="+mn-cs"/>
      </a:defRPr>
    </a:lvl5pPr>
    <a:lvl6pPr marL="8726348" algn="l" defTabSz="3490539" rtl="0" eaLnBrk="1" latinLnBrk="0" hangingPunct="1">
      <a:defRPr sz="6871" kern="1200">
        <a:solidFill>
          <a:schemeClr val="tx1"/>
        </a:solidFill>
        <a:latin typeface="+mn-lt"/>
        <a:ea typeface="+mn-ea"/>
        <a:cs typeface="+mn-cs"/>
      </a:defRPr>
    </a:lvl6pPr>
    <a:lvl7pPr marL="10471617" algn="l" defTabSz="3490539" rtl="0" eaLnBrk="1" latinLnBrk="0" hangingPunct="1">
      <a:defRPr sz="6871" kern="1200">
        <a:solidFill>
          <a:schemeClr val="tx1"/>
        </a:solidFill>
        <a:latin typeface="+mn-lt"/>
        <a:ea typeface="+mn-ea"/>
        <a:cs typeface="+mn-cs"/>
      </a:defRPr>
    </a:lvl7pPr>
    <a:lvl8pPr marL="12216887" algn="l" defTabSz="3490539" rtl="0" eaLnBrk="1" latinLnBrk="0" hangingPunct="1">
      <a:defRPr sz="6871" kern="1200">
        <a:solidFill>
          <a:schemeClr val="tx1"/>
        </a:solidFill>
        <a:latin typeface="+mn-lt"/>
        <a:ea typeface="+mn-ea"/>
        <a:cs typeface="+mn-cs"/>
      </a:defRPr>
    </a:lvl8pPr>
    <a:lvl9pPr marL="13962156" algn="l" defTabSz="3490539" rtl="0" eaLnBrk="1" latinLnBrk="0" hangingPunct="1">
      <a:defRPr sz="68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79" userDrawn="1">
          <p15:clr>
            <a:srgbClr val="A4A3A4"/>
          </p15:clr>
        </p15:guide>
        <p15:guide id="2" pos="95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67F"/>
    <a:srgbClr val="54544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 d="100"/>
          <a:sy n="10" d="100"/>
        </p:scale>
        <p:origin x="2202" y="-30"/>
      </p:cViewPr>
      <p:guideLst>
        <p:guide orient="horz" pos="13379"/>
        <p:guide pos="95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01D8-8E4F-DC33-88DF-35517F7E6F9E}"/>
              </a:ext>
            </a:extLst>
          </p:cNvPr>
          <p:cNvSpPr>
            <a:spLocks noGrp="1"/>
          </p:cNvSpPr>
          <p:nvPr>
            <p:ph type="ctrTitle"/>
          </p:nvPr>
        </p:nvSpPr>
        <p:spPr>
          <a:xfrm>
            <a:off x="3780036" y="6952156"/>
            <a:ext cx="22680216" cy="14789303"/>
          </a:xfrm>
        </p:spPr>
        <p:txBody>
          <a:bodyPr anchor="b"/>
          <a:lstStyle>
            <a:lvl1pPr algn="ctr">
              <a:defRPr sz="14882"/>
            </a:lvl1pPr>
          </a:lstStyle>
          <a:p>
            <a:r>
              <a:rPr lang="en-US"/>
              <a:t>Click to edit Master title style</a:t>
            </a:r>
          </a:p>
        </p:txBody>
      </p:sp>
      <p:sp>
        <p:nvSpPr>
          <p:cNvPr id="3" name="Subtitle 2">
            <a:extLst>
              <a:ext uri="{FF2B5EF4-FFF2-40B4-BE49-F238E27FC236}">
                <a16:creationId xmlns:a16="http://schemas.microsoft.com/office/drawing/2014/main" id="{11EA42D0-30CE-888B-9BF0-F879AB51B1BE}"/>
              </a:ext>
            </a:extLst>
          </p:cNvPr>
          <p:cNvSpPr>
            <a:spLocks noGrp="1"/>
          </p:cNvSpPr>
          <p:nvPr>
            <p:ph type="subTitle" idx="1"/>
          </p:nvPr>
        </p:nvSpPr>
        <p:spPr>
          <a:xfrm>
            <a:off x="3780036" y="22311791"/>
            <a:ext cx="22680216" cy="10256143"/>
          </a:xfrm>
        </p:spPr>
        <p:txBody>
          <a:bodyPr/>
          <a:lstStyle>
            <a:lvl1pPr marL="0" indent="0" algn="ctr">
              <a:buNone/>
              <a:defRPr sz="5953"/>
            </a:lvl1pPr>
            <a:lvl2pPr marL="1133993" indent="0" algn="ctr">
              <a:buNone/>
              <a:defRPr sz="4961"/>
            </a:lvl2pPr>
            <a:lvl3pPr marL="2267986" indent="0" algn="ctr">
              <a:buNone/>
              <a:defRPr sz="4465"/>
            </a:lvl3pPr>
            <a:lvl4pPr marL="3401979" indent="0" algn="ctr">
              <a:buNone/>
              <a:defRPr sz="3968"/>
            </a:lvl4pPr>
            <a:lvl5pPr marL="4535973" indent="0" algn="ctr">
              <a:buNone/>
              <a:defRPr sz="3968"/>
            </a:lvl5pPr>
            <a:lvl6pPr marL="5669966" indent="0" algn="ctr">
              <a:buNone/>
              <a:defRPr sz="3968"/>
            </a:lvl6pPr>
            <a:lvl7pPr marL="6803959" indent="0" algn="ctr">
              <a:buNone/>
              <a:defRPr sz="3968"/>
            </a:lvl7pPr>
            <a:lvl8pPr marL="7937952" indent="0" algn="ctr">
              <a:buNone/>
              <a:defRPr sz="3968"/>
            </a:lvl8pPr>
            <a:lvl9pPr marL="9071945" indent="0" algn="ctr">
              <a:buNone/>
              <a:defRPr sz="3968"/>
            </a:lvl9pPr>
          </a:lstStyle>
          <a:p>
            <a:r>
              <a:rPr lang="en-US"/>
              <a:t>Click to edit Master subtitle style</a:t>
            </a:r>
          </a:p>
        </p:txBody>
      </p:sp>
      <p:sp>
        <p:nvSpPr>
          <p:cNvPr id="4" name="Date Placeholder 3">
            <a:extLst>
              <a:ext uri="{FF2B5EF4-FFF2-40B4-BE49-F238E27FC236}">
                <a16:creationId xmlns:a16="http://schemas.microsoft.com/office/drawing/2014/main" id="{519ACF0E-C889-7479-E5C2-BC5FF2997784}"/>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5" name="Footer Placeholder 4">
            <a:extLst>
              <a:ext uri="{FF2B5EF4-FFF2-40B4-BE49-F238E27FC236}">
                <a16:creationId xmlns:a16="http://schemas.microsoft.com/office/drawing/2014/main" id="{EA465268-F2DA-20A7-65E6-736E79E46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C087D-04EC-8D1E-111E-26164BB7652E}"/>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183044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A321-6D2D-18B6-A475-70473E2B06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D4FA7A-EFA7-879B-279B-284184836F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B0A3C-7348-F59D-097D-3EBAC56ECBA9}"/>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5" name="Footer Placeholder 4">
            <a:extLst>
              <a:ext uri="{FF2B5EF4-FFF2-40B4-BE49-F238E27FC236}">
                <a16:creationId xmlns:a16="http://schemas.microsoft.com/office/drawing/2014/main" id="{23A45C1A-AD1E-636B-DB20-80FFFBEFE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A3BC0-CC7D-AEBC-1CE0-1D6FDE3B92DB}"/>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94675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A8EA6-9293-1031-B367-150B2DE8CC35}"/>
              </a:ext>
            </a:extLst>
          </p:cNvPr>
          <p:cNvSpPr>
            <a:spLocks noGrp="1"/>
          </p:cNvSpPr>
          <p:nvPr>
            <p:ph type="title" orient="vert"/>
          </p:nvPr>
        </p:nvSpPr>
        <p:spPr>
          <a:xfrm>
            <a:off x="21640706" y="2261662"/>
            <a:ext cx="6520562" cy="35999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508F5-6D79-79AD-66E0-1D7AC2C4A0E6}"/>
              </a:ext>
            </a:extLst>
          </p:cNvPr>
          <p:cNvSpPr>
            <a:spLocks noGrp="1"/>
          </p:cNvSpPr>
          <p:nvPr>
            <p:ph type="body" orient="vert" idx="1"/>
          </p:nvPr>
        </p:nvSpPr>
        <p:spPr>
          <a:xfrm>
            <a:off x="2079020" y="2261662"/>
            <a:ext cx="19183683" cy="3599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01B59-5E7C-3F1F-DA6F-B0B0D360B44A}"/>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5" name="Footer Placeholder 4">
            <a:extLst>
              <a:ext uri="{FF2B5EF4-FFF2-40B4-BE49-F238E27FC236}">
                <a16:creationId xmlns:a16="http://schemas.microsoft.com/office/drawing/2014/main" id="{88726B64-35ED-5BC3-10D4-6A3405735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A8838-4D2F-BA5F-A715-D85FCDF0D3CC}"/>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252622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E734-FD99-0CAC-7F89-195832291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E256A6-5A1D-F223-861E-5E8E454EF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DDF8C-1AA0-D706-73CD-966387EC728F}"/>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5" name="Footer Placeholder 4">
            <a:extLst>
              <a:ext uri="{FF2B5EF4-FFF2-40B4-BE49-F238E27FC236}">
                <a16:creationId xmlns:a16="http://schemas.microsoft.com/office/drawing/2014/main" id="{7EBF20BC-67F5-F8B6-E310-E300E1C8A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03263-FA75-2586-2673-A645FD3D86EE}"/>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234131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24E2-0771-692C-893A-BF3B438CF3BD}"/>
              </a:ext>
            </a:extLst>
          </p:cNvPr>
          <p:cNvSpPr>
            <a:spLocks noGrp="1"/>
          </p:cNvSpPr>
          <p:nvPr>
            <p:ph type="title"/>
          </p:nvPr>
        </p:nvSpPr>
        <p:spPr>
          <a:xfrm>
            <a:off x="2063270" y="10590484"/>
            <a:ext cx="26082248" cy="17670461"/>
          </a:xfrm>
        </p:spPr>
        <p:txBody>
          <a:bodyPr anchor="b"/>
          <a:lstStyle>
            <a:lvl1pPr>
              <a:defRPr sz="14882"/>
            </a:lvl1pPr>
          </a:lstStyle>
          <a:p>
            <a:r>
              <a:rPr lang="en-US"/>
              <a:t>Click to edit Master title style</a:t>
            </a:r>
          </a:p>
        </p:txBody>
      </p:sp>
      <p:sp>
        <p:nvSpPr>
          <p:cNvPr id="3" name="Text Placeholder 2">
            <a:extLst>
              <a:ext uri="{FF2B5EF4-FFF2-40B4-BE49-F238E27FC236}">
                <a16:creationId xmlns:a16="http://schemas.microsoft.com/office/drawing/2014/main" id="{F78FFBD6-364A-DC0F-50AE-C95FA9EF71D5}"/>
              </a:ext>
            </a:extLst>
          </p:cNvPr>
          <p:cNvSpPr>
            <a:spLocks noGrp="1"/>
          </p:cNvSpPr>
          <p:nvPr>
            <p:ph type="body" idx="1"/>
          </p:nvPr>
        </p:nvSpPr>
        <p:spPr>
          <a:xfrm>
            <a:off x="2063270" y="28428115"/>
            <a:ext cx="26082248" cy="9292478"/>
          </a:xfrm>
        </p:spPr>
        <p:txBody>
          <a:bodyPr/>
          <a:lstStyle>
            <a:lvl1pPr marL="0" indent="0">
              <a:buNone/>
              <a:defRPr sz="5953">
                <a:solidFill>
                  <a:schemeClr val="tx1">
                    <a:tint val="82000"/>
                  </a:schemeClr>
                </a:solidFill>
              </a:defRPr>
            </a:lvl1pPr>
            <a:lvl2pPr marL="1133993" indent="0">
              <a:buNone/>
              <a:defRPr sz="4961">
                <a:solidFill>
                  <a:schemeClr val="tx1">
                    <a:tint val="82000"/>
                  </a:schemeClr>
                </a:solidFill>
              </a:defRPr>
            </a:lvl2pPr>
            <a:lvl3pPr marL="2267986" indent="0">
              <a:buNone/>
              <a:defRPr sz="4465">
                <a:solidFill>
                  <a:schemeClr val="tx1">
                    <a:tint val="82000"/>
                  </a:schemeClr>
                </a:solidFill>
              </a:defRPr>
            </a:lvl3pPr>
            <a:lvl4pPr marL="3401979" indent="0">
              <a:buNone/>
              <a:defRPr sz="3968">
                <a:solidFill>
                  <a:schemeClr val="tx1">
                    <a:tint val="82000"/>
                  </a:schemeClr>
                </a:solidFill>
              </a:defRPr>
            </a:lvl4pPr>
            <a:lvl5pPr marL="4535973" indent="0">
              <a:buNone/>
              <a:defRPr sz="3968">
                <a:solidFill>
                  <a:schemeClr val="tx1">
                    <a:tint val="82000"/>
                  </a:schemeClr>
                </a:solidFill>
              </a:defRPr>
            </a:lvl5pPr>
            <a:lvl6pPr marL="5669966" indent="0">
              <a:buNone/>
              <a:defRPr sz="3968">
                <a:solidFill>
                  <a:schemeClr val="tx1">
                    <a:tint val="82000"/>
                  </a:schemeClr>
                </a:solidFill>
              </a:defRPr>
            </a:lvl6pPr>
            <a:lvl7pPr marL="6803959" indent="0">
              <a:buNone/>
              <a:defRPr sz="3968">
                <a:solidFill>
                  <a:schemeClr val="tx1">
                    <a:tint val="82000"/>
                  </a:schemeClr>
                </a:solidFill>
              </a:defRPr>
            </a:lvl7pPr>
            <a:lvl8pPr marL="7937952" indent="0">
              <a:buNone/>
              <a:defRPr sz="3968">
                <a:solidFill>
                  <a:schemeClr val="tx1">
                    <a:tint val="82000"/>
                  </a:schemeClr>
                </a:solidFill>
              </a:defRPr>
            </a:lvl8pPr>
            <a:lvl9pPr marL="9071945" indent="0">
              <a:buNone/>
              <a:defRPr sz="3968">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A6F8B-2CE1-1F66-61DE-7B7361A7DFD6}"/>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5" name="Footer Placeholder 4">
            <a:extLst>
              <a:ext uri="{FF2B5EF4-FFF2-40B4-BE49-F238E27FC236}">
                <a16:creationId xmlns:a16="http://schemas.microsoft.com/office/drawing/2014/main" id="{60612AFE-16B4-77F6-8D17-261C5C393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16441-F6E6-7750-5AF9-DF2EE2F085F9}"/>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116761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0BAE-C99E-C4D5-93BC-ADD0821D3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C2F16-9340-2673-3747-F76F2E5CD29E}"/>
              </a:ext>
            </a:extLst>
          </p:cNvPr>
          <p:cNvSpPr>
            <a:spLocks noGrp="1"/>
          </p:cNvSpPr>
          <p:nvPr>
            <p:ph sz="half" idx="1"/>
          </p:nvPr>
        </p:nvSpPr>
        <p:spPr>
          <a:xfrm>
            <a:off x="2079020"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1EB2AA-2558-9222-CDAB-B9A1F0B87A3A}"/>
              </a:ext>
            </a:extLst>
          </p:cNvPr>
          <p:cNvSpPr>
            <a:spLocks noGrp="1"/>
          </p:cNvSpPr>
          <p:nvPr>
            <p:ph sz="half" idx="2"/>
          </p:nvPr>
        </p:nvSpPr>
        <p:spPr>
          <a:xfrm>
            <a:off x="15309146"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2980FA-1ECF-59FF-AEFB-E149AB8519AB}"/>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6" name="Footer Placeholder 5">
            <a:extLst>
              <a:ext uri="{FF2B5EF4-FFF2-40B4-BE49-F238E27FC236}">
                <a16:creationId xmlns:a16="http://schemas.microsoft.com/office/drawing/2014/main" id="{944C901F-F91B-10F9-C3FA-6294DBA23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07DE9-4F76-BDD8-FBBB-F0455FCB065C}"/>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6185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0C9C-3B4A-1F2D-F686-A56631274C42}"/>
              </a:ext>
            </a:extLst>
          </p:cNvPr>
          <p:cNvSpPr>
            <a:spLocks noGrp="1"/>
          </p:cNvSpPr>
          <p:nvPr>
            <p:ph type="title"/>
          </p:nvPr>
        </p:nvSpPr>
        <p:spPr>
          <a:xfrm>
            <a:off x="2082959" y="2261665"/>
            <a:ext cx="26082248" cy="821082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820001-40C1-CCA7-7D3F-C2AD9C33B7CE}"/>
              </a:ext>
            </a:extLst>
          </p:cNvPr>
          <p:cNvSpPr>
            <a:spLocks noGrp="1"/>
          </p:cNvSpPr>
          <p:nvPr>
            <p:ph type="body" idx="1"/>
          </p:nvPr>
        </p:nvSpPr>
        <p:spPr>
          <a:xfrm>
            <a:off x="2082960" y="10413482"/>
            <a:ext cx="12793058" cy="5103486"/>
          </a:xfrm>
        </p:spPr>
        <p:txBody>
          <a:bodyPr anchor="b"/>
          <a:lstStyle>
            <a:lvl1pPr marL="0" indent="0">
              <a:buNone/>
              <a:defRPr sz="5953" b="1"/>
            </a:lvl1pPr>
            <a:lvl2pPr marL="1133993" indent="0">
              <a:buNone/>
              <a:defRPr sz="4961" b="1"/>
            </a:lvl2pPr>
            <a:lvl3pPr marL="2267986" indent="0">
              <a:buNone/>
              <a:defRPr sz="4465" b="1"/>
            </a:lvl3pPr>
            <a:lvl4pPr marL="3401979" indent="0">
              <a:buNone/>
              <a:defRPr sz="3968" b="1"/>
            </a:lvl4pPr>
            <a:lvl5pPr marL="4535973" indent="0">
              <a:buNone/>
              <a:defRPr sz="3968" b="1"/>
            </a:lvl5pPr>
            <a:lvl6pPr marL="5669966" indent="0">
              <a:buNone/>
              <a:defRPr sz="3968" b="1"/>
            </a:lvl6pPr>
            <a:lvl7pPr marL="6803959" indent="0">
              <a:buNone/>
              <a:defRPr sz="3968" b="1"/>
            </a:lvl7pPr>
            <a:lvl8pPr marL="7937952" indent="0">
              <a:buNone/>
              <a:defRPr sz="3968" b="1"/>
            </a:lvl8pPr>
            <a:lvl9pPr marL="9071945" indent="0">
              <a:buNone/>
              <a:defRPr sz="3968" b="1"/>
            </a:lvl9pPr>
          </a:lstStyle>
          <a:p>
            <a:pPr lvl="0"/>
            <a:r>
              <a:rPr lang="en-US"/>
              <a:t>Click to edit Master text styles</a:t>
            </a:r>
          </a:p>
        </p:txBody>
      </p:sp>
      <p:sp>
        <p:nvSpPr>
          <p:cNvPr id="4" name="Content Placeholder 3">
            <a:extLst>
              <a:ext uri="{FF2B5EF4-FFF2-40B4-BE49-F238E27FC236}">
                <a16:creationId xmlns:a16="http://schemas.microsoft.com/office/drawing/2014/main" id="{984584B0-BC58-DEC2-8EE2-600714350542}"/>
              </a:ext>
            </a:extLst>
          </p:cNvPr>
          <p:cNvSpPr>
            <a:spLocks noGrp="1"/>
          </p:cNvSpPr>
          <p:nvPr>
            <p:ph sz="half" idx="2"/>
          </p:nvPr>
        </p:nvSpPr>
        <p:spPr>
          <a:xfrm>
            <a:off x="2082960" y="15516968"/>
            <a:ext cx="12793058"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CF58C-E03B-A74F-9004-8459C8521408}"/>
              </a:ext>
            </a:extLst>
          </p:cNvPr>
          <p:cNvSpPr>
            <a:spLocks noGrp="1"/>
          </p:cNvSpPr>
          <p:nvPr>
            <p:ph type="body" sz="quarter" idx="3"/>
          </p:nvPr>
        </p:nvSpPr>
        <p:spPr>
          <a:xfrm>
            <a:off x="15309146" y="10413482"/>
            <a:ext cx="12856061" cy="5103486"/>
          </a:xfrm>
        </p:spPr>
        <p:txBody>
          <a:bodyPr anchor="b"/>
          <a:lstStyle>
            <a:lvl1pPr marL="0" indent="0">
              <a:buNone/>
              <a:defRPr sz="5953" b="1"/>
            </a:lvl1pPr>
            <a:lvl2pPr marL="1133993" indent="0">
              <a:buNone/>
              <a:defRPr sz="4961" b="1"/>
            </a:lvl2pPr>
            <a:lvl3pPr marL="2267986" indent="0">
              <a:buNone/>
              <a:defRPr sz="4465" b="1"/>
            </a:lvl3pPr>
            <a:lvl4pPr marL="3401979" indent="0">
              <a:buNone/>
              <a:defRPr sz="3968" b="1"/>
            </a:lvl4pPr>
            <a:lvl5pPr marL="4535973" indent="0">
              <a:buNone/>
              <a:defRPr sz="3968" b="1"/>
            </a:lvl5pPr>
            <a:lvl6pPr marL="5669966" indent="0">
              <a:buNone/>
              <a:defRPr sz="3968" b="1"/>
            </a:lvl6pPr>
            <a:lvl7pPr marL="6803959" indent="0">
              <a:buNone/>
              <a:defRPr sz="3968" b="1"/>
            </a:lvl7pPr>
            <a:lvl8pPr marL="7937952" indent="0">
              <a:buNone/>
              <a:defRPr sz="3968" b="1"/>
            </a:lvl8pPr>
            <a:lvl9pPr marL="9071945" indent="0">
              <a:buNone/>
              <a:defRPr sz="3968" b="1"/>
            </a:lvl9pPr>
          </a:lstStyle>
          <a:p>
            <a:pPr lvl="0"/>
            <a:r>
              <a:rPr lang="en-US"/>
              <a:t>Click to edit Master text styles</a:t>
            </a:r>
          </a:p>
        </p:txBody>
      </p:sp>
      <p:sp>
        <p:nvSpPr>
          <p:cNvPr id="6" name="Content Placeholder 5">
            <a:extLst>
              <a:ext uri="{FF2B5EF4-FFF2-40B4-BE49-F238E27FC236}">
                <a16:creationId xmlns:a16="http://schemas.microsoft.com/office/drawing/2014/main" id="{E4E4A8F3-B90E-4E9C-1E86-02275FBECEE1}"/>
              </a:ext>
            </a:extLst>
          </p:cNvPr>
          <p:cNvSpPr>
            <a:spLocks noGrp="1"/>
          </p:cNvSpPr>
          <p:nvPr>
            <p:ph sz="quarter" idx="4"/>
          </p:nvPr>
        </p:nvSpPr>
        <p:spPr>
          <a:xfrm>
            <a:off x="15309146" y="15516968"/>
            <a:ext cx="12856061"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6C16D5-8D85-7198-1659-7C0ED796081F}"/>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8" name="Footer Placeholder 7">
            <a:extLst>
              <a:ext uri="{FF2B5EF4-FFF2-40B4-BE49-F238E27FC236}">
                <a16:creationId xmlns:a16="http://schemas.microsoft.com/office/drawing/2014/main" id="{4F69FECE-78E2-43E4-88F5-CE4EBB2E85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1E6C6E-D13A-92F6-F708-BCA18617F26E}"/>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13611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20A1-0179-3E0B-E2D4-7762A747E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85E93F-9BFE-2929-2710-2DC290B5DEB1}"/>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4" name="Footer Placeholder 3">
            <a:extLst>
              <a:ext uri="{FF2B5EF4-FFF2-40B4-BE49-F238E27FC236}">
                <a16:creationId xmlns:a16="http://schemas.microsoft.com/office/drawing/2014/main" id="{839A0EA0-E4D3-7A30-B3EB-1FD2A6678F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14E7F5-AF88-43B1-CFCC-1389FB0EB032}"/>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8797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553E82-3B6A-4085-A0CE-167D620AD8A5}"/>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3" name="Footer Placeholder 2">
            <a:extLst>
              <a:ext uri="{FF2B5EF4-FFF2-40B4-BE49-F238E27FC236}">
                <a16:creationId xmlns:a16="http://schemas.microsoft.com/office/drawing/2014/main" id="{193A6374-ACC3-B951-B166-15848A604F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D783D5-98A5-06C7-A6F5-7A92F1FDBC0A}"/>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55840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BEBA-47A2-6EBD-8B6B-017ABFF51A56}"/>
              </a:ext>
            </a:extLst>
          </p:cNvPr>
          <p:cNvSpPr>
            <a:spLocks noGrp="1"/>
          </p:cNvSpPr>
          <p:nvPr>
            <p:ph type="title"/>
          </p:nvPr>
        </p:nvSpPr>
        <p:spPr>
          <a:xfrm>
            <a:off x="2082960" y="2831994"/>
            <a:ext cx="9753279" cy="9911980"/>
          </a:xfrm>
        </p:spPr>
        <p:txBody>
          <a:bodyPr anchor="b"/>
          <a:lstStyle>
            <a:lvl1pPr>
              <a:defRPr sz="7937"/>
            </a:lvl1pPr>
          </a:lstStyle>
          <a:p>
            <a:r>
              <a:rPr lang="en-US"/>
              <a:t>Click to edit Master title style</a:t>
            </a:r>
          </a:p>
        </p:txBody>
      </p:sp>
      <p:sp>
        <p:nvSpPr>
          <p:cNvPr id="3" name="Content Placeholder 2">
            <a:extLst>
              <a:ext uri="{FF2B5EF4-FFF2-40B4-BE49-F238E27FC236}">
                <a16:creationId xmlns:a16="http://schemas.microsoft.com/office/drawing/2014/main" id="{764B0DEA-E151-0D64-CE34-6B550DC37A53}"/>
              </a:ext>
            </a:extLst>
          </p:cNvPr>
          <p:cNvSpPr>
            <a:spLocks noGrp="1"/>
          </p:cNvSpPr>
          <p:nvPr>
            <p:ph idx="1"/>
          </p:nvPr>
        </p:nvSpPr>
        <p:spPr>
          <a:xfrm>
            <a:off x="12856061" y="6116324"/>
            <a:ext cx="15309146" cy="30188272"/>
          </a:xfrm>
        </p:spPr>
        <p:txBody>
          <a:bodyPr/>
          <a:lstStyle>
            <a:lvl1pPr>
              <a:defRPr sz="7937"/>
            </a:lvl1pPr>
            <a:lvl2pPr>
              <a:defRPr sz="6945"/>
            </a:lvl2pPr>
            <a:lvl3pPr>
              <a:defRPr sz="5953"/>
            </a:lvl3pPr>
            <a:lvl4pPr>
              <a:defRPr sz="4961"/>
            </a:lvl4pPr>
            <a:lvl5pPr>
              <a:defRPr sz="4961"/>
            </a:lvl5pPr>
            <a:lvl6pPr>
              <a:defRPr sz="4961"/>
            </a:lvl6pPr>
            <a:lvl7pPr>
              <a:defRPr sz="4961"/>
            </a:lvl7pPr>
            <a:lvl8pPr>
              <a:defRPr sz="4961"/>
            </a:lvl8pPr>
            <a:lvl9pPr>
              <a:defRPr sz="49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5F2EB-0B5F-6640-0091-8A6CDFCFA3D9}"/>
              </a:ext>
            </a:extLst>
          </p:cNvPr>
          <p:cNvSpPr>
            <a:spLocks noGrp="1"/>
          </p:cNvSpPr>
          <p:nvPr>
            <p:ph type="body" sz="half" idx="2"/>
          </p:nvPr>
        </p:nvSpPr>
        <p:spPr>
          <a:xfrm>
            <a:off x="2082960" y="12743974"/>
            <a:ext cx="9753279" cy="23609788"/>
          </a:xfrm>
        </p:spPr>
        <p:txBody>
          <a:bodyPr/>
          <a:lstStyle>
            <a:lvl1pPr marL="0" indent="0">
              <a:buNone/>
              <a:defRPr sz="3968"/>
            </a:lvl1pPr>
            <a:lvl2pPr marL="1133993" indent="0">
              <a:buNone/>
              <a:defRPr sz="3472"/>
            </a:lvl2pPr>
            <a:lvl3pPr marL="2267986" indent="0">
              <a:buNone/>
              <a:defRPr sz="2976"/>
            </a:lvl3pPr>
            <a:lvl4pPr marL="3401979" indent="0">
              <a:buNone/>
              <a:defRPr sz="2480"/>
            </a:lvl4pPr>
            <a:lvl5pPr marL="4535973" indent="0">
              <a:buNone/>
              <a:defRPr sz="2480"/>
            </a:lvl5pPr>
            <a:lvl6pPr marL="5669966" indent="0">
              <a:buNone/>
              <a:defRPr sz="2480"/>
            </a:lvl6pPr>
            <a:lvl7pPr marL="6803959" indent="0">
              <a:buNone/>
              <a:defRPr sz="2480"/>
            </a:lvl7pPr>
            <a:lvl8pPr marL="7937952" indent="0">
              <a:buNone/>
              <a:defRPr sz="2480"/>
            </a:lvl8pPr>
            <a:lvl9pPr marL="9071945" indent="0">
              <a:buNone/>
              <a:defRPr sz="2480"/>
            </a:lvl9pPr>
          </a:lstStyle>
          <a:p>
            <a:pPr lvl="0"/>
            <a:r>
              <a:rPr lang="en-US"/>
              <a:t>Click to edit Master text styles</a:t>
            </a:r>
          </a:p>
        </p:txBody>
      </p:sp>
      <p:sp>
        <p:nvSpPr>
          <p:cNvPr id="5" name="Date Placeholder 4">
            <a:extLst>
              <a:ext uri="{FF2B5EF4-FFF2-40B4-BE49-F238E27FC236}">
                <a16:creationId xmlns:a16="http://schemas.microsoft.com/office/drawing/2014/main" id="{7A780FEF-D632-8104-446C-81AAAB50B4CB}"/>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6" name="Footer Placeholder 5">
            <a:extLst>
              <a:ext uri="{FF2B5EF4-FFF2-40B4-BE49-F238E27FC236}">
                <a16:creationId xmlns:a16="http://schemas.microsoft.com/office/drawing/2014/main" id="{5DE6B4EC-E05D-E05E-A658-72486035B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7565C-026A-9A2A-3AC9-98436C65D490}"/>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133096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206B-4D8E-1D7D-6EEC-D42B8BFA06EA}"/>
              </a:ext>
            </a:extLst>
          </p:cNvPr>
          <p:cNvSpPr>
            <a:spLocks noGrp="1"/>
          </p:cNvSpPr>
          <p:nvPr>
            <p:ph type="title"/>
          </p:nvPr>
        </p:nvSpPr>
        <p:spPr>
          <a:xfrm>
            <a:off x="2082960" y="2831994"/>
            <a:ext cx="9753279" cy="9911980"/>
          </a:xfrm>
        </p:spPr>
        <p:txBody>
          <a:bodyPr anchor="b"/>
          <a:lstStyle>
            <a:lvl1pPr>
              <a:defRPr sz="7937"/>
            </a:lvl1pPr>
          </a:lstStyle>
          <a:p>
            <a:r>
              <a:rPr lang="en-US"/>
              <a:t>Click to edit Master title style</a:t>
            </a:r>
          </a:p>
        </p:txBody>
      </p:sp>
      <p:sp>
        <p:nvSpPr>
          <p:cNvPr id="3" name="Picture Placeholder 2">
            <a:extLst>
              <a:ext uri="{FF2B5EF4-FFF2-40B4-BE49-F238E27FC236}">
                <a16:creationId xmlns:a16="http://schemas.microsoft.com/office/drawing/2014/main" id="{A44C8EA1-3F7A-EA42-5585-03B5715A8125}"/>
              </a:ext>
            </a:extLst>
          </p:cNvPr>
          <p:cNvSpPr>
            <a:spLocks noGrp="1"/>
          </p:cNvSpPr>
          <p:nvPr>
            <p:ph type="pic" idx="1"/>
          </p:nvPr>
        </p:nvSpPr>
        <p:spPr>
          <a:xfrm>
            <a:off x="12856061" y="6116324"/>
            <a:ext cx="15309146" cy="30188272"/>
          </a:xfrm>
        </p:spPr>
        <p:txBody>
          <a:bodyPr/>
          <a:lstStyle>
            <a:lvl1pPr marL="0" indent="0">
              <a:buNone/>
              <a:defRPr sz="7937"/>
            </a:lvl1pPr>
            <a:lvl2pPr marL="1133993" indent="0">
              <a:buNone/>
              <a:defRPr sz="6945"/>
            </a:lvl2pPr>
            <a:lvl3pPr marL="2267986" indent="0">
              <a:buNone/>
              <a:defRPr sz="5953"/>
            </a:lvl3pPr>
            <a:lvl4pPr marL="3401979" indent="0">
              <a:buNone/>
              <a:defRPr sz="4961"/>
            </a:lvl4pPr>
            <a:lvl5pPr marL="4535973" indent="0">
              <a:buNone/>
              <a:defRPr sz="4961"/>
            </a:lvl5pPr>
            <a:lvl6pPr marL="5669966" indent="0">
              <a:buNone/>
              <a:defRPr sz="4961"/>
            </a:lvl6pPr>
            <a:lvl7pPr marL="6803959" indent="0">
              <a:buNone/>
              <a:defRPr sz="4961"/>
            </a:lvl7pPr>
            <a:lvl8pPr marL="7937952" indent="0">
              <a:buNone/>
              <a:defRPr sz="4961"/>
            </a:lvl8pPr>
            <a:lvl9pPr marL="9071945" indent="0">
              <a:buNone/>
              <a:defRPr sz="4961"/>
            </a:lvl9pPr>
          </a:lstStyle>
          <a:p>
            <a:endParaRPr lang="en-US"/>
          </a:p>
        </p:txBody>
      </p:sp>
      <p:sp>
        <p:nvSpPr>
          <p:cNvPr id="4" name="Text Placeholder 3">
            <a:extLst>
              <a:ext uri="{FF2B5EF4-FFF2-40B4-BE49-F238E27FC236}">
                <a16:creationId xmlns:a16="http://schemas.microsoft.com/office/drawing/2014/main" id="{220E5F96-D028-1A8D-4C37-603C3F12D84C}"/>
              </a:ext>
            </a:extLst>
          </p:cNvPr>
          <p:cNvSpPr>
            <a:spLocks noGrp="1"/>
          </p:cNvSpPr>
          <p:nvPr>
            <p:ph type="body" sz="half" idx="2"/>
          </p:nvPr>
        </p:nvSpPr>
        <p:spPr>
          <a:xfrm>
            <a:off x="2082960" y="12743974"/>
            <a:ext cx="9753279" cy="23609788"/>
          </a:xfrm>
        </p:spPr>
        <p:txBody>
          <a:bodyPr/>
          <a:lstStyle>
            <a:lvl1pPr marL="0" indent="0">
              <a:buNone/>
              <a:defRPr sz="3968"/>
            </a:lvl1pPr>
            <a:lvl2pPr marL="1133993" indent="0">
              <a:buNone/>
              <a:defRPr sz="3472"/>
            </a:lvl2pPr>
            <a:lvl3pPr marL="2267986" indent="0">
              <a:buNone/>
              <a:defRPr sz="2976"/>
            </a:lvl3pPr>
            <a:lvl4pPr marL="3401979" indent="0">
              <a:buNone/>
              <a:defRPr sz="2480"/>
            </a:lvl4pPr>
            <a:lvl5pPr marL="4535973" indent="0">
              <a:buNone/>
              <a:defRPr sz="2480"/>
            </a:lvl5pPr>
            <a:lvl6pPr marL="5669966" indent="0">
              <a:buNone/>
              <a:defRPr sz="2480"/>
            </a:lvl6pPr>
            <a:lvl7pPr marL="6803959" indent="0">
              <a:buNone/>
              <a:defRPr sz="2480"/>
            </a:lvl7pPr>
            <a:lvl8pPr marL="7937952" indent="0">
              <a:buNone/>
              <a:defRPr sz="2480"/>
            </a:lvl8pPr>
            <a:lvl9pPr marL="9071945" indent="0">
              <a:buNone/>
              <a:defRPr sz="2480"/>
            </a:lvl9pPr>
          </a:lstStyle>
          <a:p>
            <a:pPr lvl="0"/>
            <a:r>
              <a:rPr lang="en-US"/>
              <a:t>Click to edit Master text styles</a:t>
            </a:r>
          </a:p>
        </p:txBody>
      </p:sp>
      <p:sp>
        <p:nvSpPr>
          <p:cNvPr id="5" name="Date Placeholder 4">
            <a:extLst>
              <a:ext uri="{FF2B5EF4-FFF2-40B4-BE49-F238E27FC236}">
                <a16:creationId xmlns:a16="http://schemas.microsoft.com/office/drawing/2014/main" id="{CB0A2534-D9D7-14E8-DA22-D3308CA34965}"/>
              </a:ext>
            </a:extLst>
          </p:cNvPr>
          <p:cNvSpPr>
            <a:spLocks noGrp="1"/>
          </p:cNvSpPr>
          <p:nvPr>
            <p:ph type="dt" sz="half" idx="10"/>
          </p:nvPr>
        </p:nvSpPr>
        <p:spPr/>
        <p:txBody>
          <a:bodyPr/>
          <a:lstStyle/>
          <a:p>
            <a:fld id="{12BF9328-5459-408C-87BF-DB7162E84E00}" type="datetimeFigureOut">
              <a:rPr lang="en-US" smtClean="0"/>
              <a:t>12/12/2024</a:t>
            </a:fld>
            <a:endParaRPr lang="en-US"/>
          </a:p>
        </p:txBody>
      </p:sp>
      <p:sp>
        <p:nvSpPr>
          <p:cNvPr id="6" name="Footer Placeholder 5">
            <a:extLst>
              <a:ext uri="{FF2B5EF4-FFF2-40B4-BE49-F238E27FC236}">
                <a16:creationId xmlns:a16="http://schemas.microsoft.com/office/drawing/2014/main" id="{7DC6A81A-E06A-AE83-979C-45C83F468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78E0E-C141-23B8-5506-3470219F8822}"/>
              </a:ext>
            </a:extLst>
          </p:cNvPr>
          <p:cNvSpPr>
            <a:spLocks noGrp="1"/>
          </p:cNvSpPr>
          <p:nvPr>
            <p:ph type="sldNum" sz="quarter" idx="12"/>
          </p:nvPr>
        </p:nvSpPr>
        <p:spPr/>
        <p:txBody>
          <a:bodyPr/>
          <a:lstStyle/>
          <a:p>
            <a:fld id="{267F9926-4078-476B-A614-3EEE73718D6A}" type="slidenum">
              <a:rPr lang="en-US" smtClean="0"/>
              <a:t>‹#›</a:t>
            </a:fld>
            <a:endParaRPr lang="en-US"/>
          </a:p>
        </p:txBody>
      </p:sp>
    </p:spTree>
    <p:extLst>
      <p:ext uri="{BB962C8B-B14F-4D97-AF65-F5344CB8AC3E}">
        <p14:creationId xmlns:p14="http://schemas.microsoft.com/office/powerpoint/2010/main" val="380390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E736D-26E4-DABE-0A51-EF802F92AD64}"/>
              </a:ext>
            </a:extLst>
          </p:cNvPr>
          <p:cNvSpPr>
            <a:spLocks noGrp="1"/>
          </p:cNvSpPr>
          <p:nvPr>
            <p:ph type="title"/>
          </p:nvPr>
        </p:nvSpPr>
        <p:spPr>
          <a:xfrm>
            <a:off x="2079020" y="2261665"/>
            <a:ext cx="26082248" cy="82108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B9793A-E1FB-B755-4432-8357A9B25B8D}"/>
              </a:ext>
            </a:extLst>
          </p:cNvPr>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BD7EC-15FA-C918-AE20-0294E1F7E775}"/>
              </a:ext>
            </a:extLst>
          </p:cNvPr>
          <p:cNvSpPr>
            <a:spLocks noGrp="1"/>
          </p:cNvSpPr>
          <p:nvPr>
            <p:ph type="dt" sz="half" idx="2"/>
          </p:nvPr>
        </p:nvSpPr>
        <p:spPr>
          <a:xfrm>
            <a:off x="2079020" y="39372589"/>
            <a:ext cx="6804065" cy="2261662"/>
          </a:xfrm>
          <a:prstGeom prst="rect">
            <a:avLst/>
          </a:prstGeom>
        </p:spPr>
        <p:txBody>
          <a:bodyPr vert="horz" lIns="91440" tIns="45720" rIns="91440" bIns="45720" rtlCol="0" anchor="ctr"/>
          <a:lstStyle>
            <a:lvl1pPr algn="l">
              <a:defRPr sz="2976">
                <a:solidFill>
                  <a:schemeClr val="tx1">
                    <a:tint val="82000"/>
                  </a:schemeClr>
                </a:solidFill>
              </a:defRPr>
            </a:lvl1pPr>
          </a:lstStyle>
          <a:p>
            <a:fld id="{12BF9328-5459-408C-87BF-DB7162E84E00}" type="datetimeFigureOut">
              <a:rPr lang="en-US" smtClean="0"/>
              <a:t>12/12/2024</a:t>
            </a:fld>
            <a:endParaRPr lang="en-US"/>
          </a:p>
        </p:txBody>
      </p:sp>
      <p:sp>
        <p:nvSpPr>
          <p:cNvPr id="5" name="Footer Placeholder 4">
            <a:extLst>
              <a:ext uri="{FF2B5EF4-FFF2-40B4-BE49-F238E27FC236}">
                <a16:creationId xmlns:a16="http://schemas.microsoft.com/office/drawing/2014/main" id="{8863CFA1-7EF8-0441-A30C-45FF0E0472F2}"/>
              </a:ext>
            </a:extLst>
          </p:cNvPr>
          <p:cNvSpPr>
            <a:spLocks noGrp="1"/>
          </p:cNvSpPr>
          <p:nvPr>
            <p:ph type="ftr" sz="quarter" idx="3"/>
          </p:nvPr>
        </p:nvSpPr>
        <p:spPr>
          <a:xfrm>
            <a:off x="10017096" y="39372589"/>
            <a:ext cx="10206097" cy="2261662"/>
          </a:xfrm>
          <a:prstGeom prst="rect">
            <a:avLst/>
          </a:prstGeom>
        </p:spPr>
        <p:txBody>
          <a:bodyPr vert="horz" lIns="91440" tIns="45720" rIns="91440" bIns="45720" rtlCol="0" anchor="ctr"/>
          <a:lstStyle>
            <a:lvl1pPr algn="ctr">
              <a:defRPr sz="2976">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2F447EE-2E87-1088-9948-64CE3717D8D1}"/>
              </a:ext>
            </a:extLst>
          </p:cNvPr>
          <p:cNvSpPr>
            <a:spLocks noGrp="1"/>
          </p:cNvSpPr>
          <p:nvPr>
            <p:ph type="sldNum" sz="quarter" idx="4"/>
          </p:nvPr>
        </p:nvSpPr>
        <p:spPr>
          <a:xfrm>
            <a:off x="21357203" y="39372589"/>
            <a:ext cx="6804065" cy="2261662"/>
          </a:xfrm>
          <a:prstGeom prst="rect">
            <a:avLst/>
          </a:prstGeom>
        </p:spPr>
        <p:txBody>
          <a:bodyPr vert="horz" lIns="91440" tIns="45720" rIns="91440" bIns="45720" rtlCol="0" anchor="ctr"/>
          <a:lstStyle>
            <a:lvl1pPr algn="r">
              <a:defRPr sz="2976">
                <a:solidFill>
                  <a:schemeClr val="tx1">
                    <a:tint val="82000"/>
                  </a:schemeClr>
                </a:solidFill>
              </a:defRPr>
            </a:lvl1pPr>
          </a:lstStyle>
          <a:p>
            <a:fld id="{267F9926-4078-476B-A614-3EEE73718D6A}" type="slidenum">
              <a:rPr lang="en-US" smtClean="0"/>
              <a:t>‹#›</a:t>
            </a:fld>
            <a:endParaRPr lang="en-US"/>
          </a:p>
        </p:txBody>
      </p:sp>
    </p:spTree>
    <p:extLst>
      <p:ext uri="{BB962C8B-B14F-4D97-AF65-F5344CB8AC3E}">
        <p14:creationId xmlns:p14="http://schemas.microsoft.com/office/powerpoint/2010/main" val="398025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267986" rtl="0" eaLnBrk="1" latinLnBrk="0" hangingPunct="1">
        <a:lnSpc>
          <a:spcPct val="90000"/>
        </a:lnSpc>
        <a:spcBef>
          <a:spcPct val="0"/>
        </a:spcBef>
        <a:buNone/>
        <a:defRPr sz="10913" kern="1200">
          <a:solidFill>
            <a:schemeClr val="tx1"/>
          </a:solidFill>
          <a:latin typeface="+mj-lt"/>
          <a:ea typeface="+mj-ea"/>
          <a:cs typeface="+mj-cs"/>
        </a:defRPr>
      </a:lvl1pPr>
    </p:titleStyle>
    <p:bodyStyle>
      <a:lvl1pPr marL="566997" indent="-566997" algn="l" defTabSz="2267986" rtl="0" eaLnBrk="1" latinLnBrk="0" hangingPunct="1">
        <a:lnSpc>
          <a:spcPct val="90000"/>
        </a:lnSpc>
        <a:spcBef>
          <a:spcPts val="2480"/>
        </a:spcBef>
        <a:buFont typeface="Arial" panose="020B0604020202020204" pitchFamily="34" charset="0"/>
        <a:buChar char="•"/>
        <a:defRPr sz="6945" kern="1200">
          <a:solidFill>
            <a:schemeClr val="tx1"/>
          </a:solidFill>
          <a:latin typeface="+mn-lt"/>
          <a:ea typeface="+mn-ea"/>
          <a:cs typeface="+mn-cs"/>
        </a:defRPr>
      </a:lvl1pPr>
      <a:lvl2pPr marL="1700990" indent="-566997" algn="l" defTabSz="2267986"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p:bodyStyle>
    <p:otherStyle>
      <a:defPPr>
        <a:defRPr lang="en-US"/>
      </a:defPPr>
      <a:lvl1pPr marL="0" algn="l" defTabSz="2267986" rtl="0" eaLnBrk="1" latinLnBrk="0" hangingPunct="1">
        <a:defRPr sz="4465" kern="1200">
          <a:solidFill>
            <a:schemeClr val="tx1"/>
          </a:solidFill>
          <a:latin typeface="+mn-lt"/>
          <a:ea typeface="+mn-ea"/>
          <a:cs typeface="+mn-cs"/>
        </a:defRPr>
      </a:lvl1pPr>
      <a:lvl2pPr marL="1133993" algn="l" defTabSz="2267986" rtl="0" eaLnBrk="1" latinLnBrk="0" hangingPunct="1">
        <a:defRPr sz="4465" kern="1200">
          <a:solidFill>
            <a:schemeClr val="tx1"/>
          </a:solidFill>
          <a:latin typeface="+mn-lt"/>
          <a:ea typeface="+mn-ea"/>
          <a:cs typeface="+mn-cs"/>
        </a:defRPr>
      </a:lvl2pPr>
      <a:lvl3pPr marL="2267986" algn="l" defTabSz="2267986" rtl="0" eaLnBrk="1" latinLnBrk="0" hangingPunct="1">
        <a:defRPr sz="4465" kern="1200">
          <a:solidFill>
            <a:schemeClr val="tx1"/>
          </a:solidFill>
          <a:latin typeface="+mn-lt"/>
          <a:ea typeface="+mn-ea"/>
          <a:cs typeface="+mn-cs"/>
        </a:defRPr>
      </a:lvl3pPr>
      <a:lvl4pPr marL="3401979" algn="l" defTabSz="2267986" rtl="0" eaLnBrk="1" latinLnBrk="0" hangingPunct="1">
        <a:defRPr sz="4465" kern="1200">
          <a:solidFill>
            <a:schemeClr val="tx1"/>
          </a:solidFill>
          <a:latin typeface="+mn-lt"/>
          <a:ea typeface="+mn-ea"/>
          <a:cs typeface="+mn-cs"/>
        </a:defRPr>
      </a:lvl4pPr>
      <a:lvl5pPr marL="4535973" algn="l" defTabSz="2267986" rtl="0" eaLnBrk="1" latinLnBrk="0" hangingPunct="1">
        <a:defRPr sz="4465" kern="1200">
          <a:solidFill>
            <a:schemeClr val="tx1"/>
          </a:solidFill>
          <a:latin typeface="+mn-lt"/>
          <a:ea typeface="+mn-ea"/>
          <a:cs typeface="+mn-cs"/>
        </a:defRPr>
      </a:lvl5pPr>
      <a:lvl6pPr marL="5669966" algn="l" defTabSz="2267986" rtl="0" eaLnBrk="1" latinLnBrk="0" hangingPunct="1">
        <a:defRPr sz="4465" kern="1200">
          <a:solidFill>
            <a:schemeClr val="tx1"/>
          </a:solidFill>
          <a:latin typeface="+mn-lt"/>
          <a:ea typeface="+mn-ea"/>
          <a:cs typeface="+mn-cs"/>
        </a:defRPr>
      </a:lvl6pPr>
      <a:lvl7pPr marL="6803959" algn="l" defTabSz="2267986" rtl="0" eaLnBrk="1" latinLnBrk="0" hangingPunct="1">
        <a:defRPr sz="4465" kern="1200">
          <a:solidFill>
            <a:schemeClr val="tx1"/>
          </a:solidFill>
          <a:latin typeface="+mn-lt"/>
          <a:ea typeface="+mn-ea"/>
          <a:cs typeface="+mn-cs"/>
        </a:defRPr>
      </a:lvl7pPr>
      <a:lvl8pPr marL="7937952" algn="l" defTabSz="2267986" rtl="0" eaLnBrk="1" latinLnBrk="0" hangingPunct="1">
        <a:defRPr sz="4465" kern="1200">
          <a:solidFill>
            <a:schemeClr val="tx1"/>
          </a:solidFill>
          <a:latin typeface="+mn-lt"/>
          <a:ea typeface="+mn-ea"/>
          <a:cs typeface="+mn-cs"/>
        </a:defRPr>
      </a:lvl8pPr>
      <a:lvl9pPr marL="9071945" algn="l" defTabSz="2267986" rtl="0" eaLnBrk="1" latinLnBrk="0" hangingPunct="1">
        <a:defRPr sz="44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image" Target="../media/image14.png"/><Relationship Id="rId3" Type="http://schemas.openxmlformats.org/officeDocument/2006/relationships/image" Target="../media/image2.tiff"/><Relationship Id="rId21" Type="http://schemas.openxmlformats.org/officeDocument/2006/relationships/image" Target="../media/image17.png"/><Relationship Id="rId7" Type="http://schemas.openxmlformats.org/officeDocument/2006/relationships/image" Target="../media/image4.tiff"/><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s://orcid.org/0000-0003-1727-3462" TargetMode="External"/><Relationship Id="rId24" Type="http://schemas.openxmlformats.org/officeDocument/2006/relationships/image" Target="../media/image20.png"/><Relationship Id="rId5" Type="http://schemas.openxmlformats.org/officeDocument/2006/relationships/hyperlink" Target="mailto:kyawthanoo34@outlook.com" TargetMode="External"/><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7.tiff"/><Relationship Id="rId19" Type="http://schemas.openxmlformats.org/officeDocument/2006/relationships/image" Target="../media/image15.png"/><Relationship Id="rId4" Type="http://schemas.openxmlformats.org/officeDocument/2006/relationships/image" Target="../media/image3.tiff"/><Relationship Id="rId9" Type="http://schemas.openxmlformats.org/officeDocument/2006/relationships/image" Target="../media/image6.tiff"/><Relationship Id="rId14" Type="http://schemas.openxmlformats.org/officeDocument/2006/relationships/image" Target="../media/image10.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DD92589-7BD1-3784-1D4B-4F3F89AFC4DF}"/>
              </a:ext>
            </a:extLst>
          </p:cNvPr>
          <p:cNvPicPr>
            <a:picLocks noChangeAspect="1"/>
          </p:cNvPicPr>
          <p:nvPr/>
        </p:nvPicPr>
        <p:blipFill>
          <a:blip r:embed="rId2"/>
          <a:stretch>
            <a:fillRect/>
          </a:stretch>
        </p:blipFill>
        <p:spPr>
          <a:xfrm>
            <a:off x="22130481" y="34418875"/>
            <a:ext cx="8200704" cy="8071467"/>
          </a:xfrm>
          <a:prstGeom prst="rect">
            <a:avLst/>
          </a:prstGeom>
        </p:spPr>
      </p:pic>
      <p:pic>
        <p:nvPicPr>
          <p:cNvPr id="16" name="Picture 15">
            <a:extLst>
              <a:ext uri="{FF2B5EF4-FFF2-40B4-BE49-F238E27FC236}">
                <a16:creationId xmlns:a16="http://schemas.microsoft.com/office/drawing/2014/main" id="{D3F63F51-D054-18AB-A26B-6F1FA667E5F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457796" y="20648215"/>
            <a:ext cx="8984053" cy="6259471"/>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2DCC99F3-41D3-336E-AE98-7B110BBC05E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7208" y="12683864"/>
            <a:ext cx="15434312" cy="5769580"/>
          </a:xfrm>
          <a:prstGeom prst="rect">
            <a:avLst/>
          </a:prstGeom>
          <a:noFill/>
          <a:ln>
            <a:noFill/>
          </a:ln>
        </p:spPr>
      </p:pic>
      <p:sp>
        <p:nvSpPr>
          <p:cNvPr id="5" name="TextBox 4">
            <a:extLst>
              <a:ext uri="{FF2B5EF4-FFF2-40B4-BE49-F238E27FC236}">
                <a16:creationId xmlns:a16="http://schemas.microsoft.com/office/drawing/2014/main" id="{A91F47B6-4781-82AA-5D25-D317AA2BD0EB}"/>
              </a:ext>
            </a:extLst>
          </p:cNvPr>
          <p:cNvSpPr txBox="1"/>
          <p:nvPr/>
        </p:nvSpPr>
        <p:spPr>
          <a:xfrm>
            <a:off x="0" y="-195908"/>
            <a:ext cx="30240288" cy="1938992"/>
          </a:xfrm>
          <a:prstGeom prst="rect">
            <a:avLst/>
          </a:prstGeom>
          <a:gradFill>
            <a:gsLst>
              <a:gs pos="0">
                <a:srgbClr val="7E967F"/>
              </a:gs>
              <a:gs pos="100000">
                <a:srgbClr val="7E967F"/>
              </a:gs>
            </a:gsLst>
            <a:lin ang="5400000" scaled="1"/>
          </a:gradFill>
          <a:ln w="76200">
            <a:solidFill>
              <a:schemeClr val="accent5">
                <a:lumMod val="75000"/>
              </a:schemeClr>
            </a:solidFill>
            <a:bevel/>
          </a:ln>
        </p:spPr>
        <p:txBody>
          <a:bodyPr wrap="square">
            <a:sp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THE DYNAMICAL LINK BETWEEN MAINLAND-INDOCHINA SOUTHWEST MONSOON ONSET DATES AND CYCLONES OVER THE BAY OF BENGAL BASIN</a:t>
            </a:r>
          </a:p>
        </p:txBody>
      </p:sp>
      <p:sp>
        <p:nvSpPr>
          <p:cNvPr id="10" name="TextBox 9">
            <a:extLst>
              <a:ext uri="{FF2B5EF4-FFF2-40B4-BE49-F238E27FC236}">
                <a16:creationId xmlns:a16="http://schemas.microsoft.com/office/drawing/2014/main" id="{8253693F-40CA-FFD2-EEDF-9C654F26F7C7}"/>
              </a:ext>
            </a:extLst>
          </p:cNvPr>
          <p:cNvSpPr txBox="1"/>
          <p:nvPr/>
        </p:nvSpPr>
        <p:spPr>
          <a:xfrm>
            <a:off x="4435570" y="1992035"/>
            <a:ext cx="21858288" cy="1815882"/>
          </a:xfrm>
          <a:prstGeom prst="rect">
            <a:avLst/>
          </a:prstGeom>
          <a:noFill/>
        </p:spPr>
        <p:txBody>
          <a:bodyPr wrap="square">
            <a:spAutoFit/>
          </a:bodyPr>
          <a:lstStyle/>
          <a:p>
            <a:pPr algn="ctr"/>
            <a:r>
              <a:rPr lang="en-GB" sz="2800" i="1" dirty="0">
                <a:solidFill>
                  <a:srgbClr val="000000"/>
                </a:solidFill>
                <a:effectLst/>
                <a:latin typeface="Times New Roman" panose="02020603050405020304" pitchFamily="18" charset="0"/>
                <a:ea typeface="Times New Roman" panose="02020603050405020304" pitchFamily="18" charset="0"/>
              </a:rPr>
              <a:t>Kyaw Than Oo </a:t>
            </a:r>
            <a:r>
              <a:rPr lang="en-GB" sz="2800" i="1" baseline="30000" dirty="0">
                <a:solidFill>
                  <a:srgbClr val="000000"/>
                </a:solidFill>
                <a:effectLst/>
                <a:latin typeface="Times New Roman" panose="02020603050405020304" pitchFamily="18" charset="0"/>
                <a:ea typeface="Times New Roman" panose="02020603050405020304" pitchFamily="18" charset="0"/>
              </a:rPr>
              <a:t>1,</a:t>
            </a:r>
            <a:r>
              <a:rPr lang="en-GB" sz="2800" i="1" dirty="0">
                <a:solidFill>
                  <a:srgbClr val="000000"/>
                </a:solidFill>
                <a:effectLst/>
                <a:latin typeface="Times New Roman" panose="02020603050405020304" pitchFamily="18" charset="0"/>
                <a:ea typeface="Times New Roman" panose="02020603050405020304" pitchFamily="18" charset="0"/>
              </a:rPr>
              <a:t> </a:t>
            </a:r>
            <a:r>
              <a:rPr lang="en-GB" sz="2800" i="1" baseline="30000" dirty="0">
                <a:solidFill>
                  <a:srgbClr val="000000"/>
                </a:solidFill>
                <a:effectLst/>
                <a:latin typeface="Times New Roman" panose="02020603050405020304" pitchFamily="18" charset="0"/>
                <a:ea typeface="Times New Roman" panose="02020603050405020304" pitchFamily="18" charset="0"/>
              </a:rPr>
              <a:t>2</a:t>
            </a:r>
            <a:r>
              <a:rPr lang="en-GB" sz="2800" i="1" dirty="0">
                <a:solidFill>
                  <a:srgbClr val="000000"/>
                </a:solidFill>
                <a:effectLst/>
                <a:latin typeface="Times New Roman" panose="02020603050405020304" pitchFamily="18" charset="0"/>
                <a:ea typeface="Times New Roman" panose="02020603050405020304" pitchFamily="18" charset="0"/>
              </a:rPr>
              <a:t>*, </a:t>
            </a:r>
            <a:r>
              <a:rPr lang="en-GB" sz="2800" i="1" dirty="0" err="1">
                <a:solidFill>
                  <a:srgbClr val="000000"/>
                </a:solidFill>
                <a:effectLst/>
                <a:latin typeface="Times New Roman" panose="02020603050405020304" pitchFamily="18" charset="0"/>
                <a:ea typeface="Times New Roman" panose="02020603050405020304" pitchFamily="18" charset="0"/>
              </a:rPr>
              <a:t>Haishan</a:t>
            </a:r>
            <a:r>
              <a:rPr lang="en-GB" sz="2800" i="1" dirty="0">
                <a:solidFill>
                  <a:srgbClr val="000000"/>
                </a:solidFill>
                <a:effectLst/>
                <a:latin typeface="Times New Roman" panose="02020603050405020304" pitchFamily="18" charset="0"/>
                <a:ea typeface="Times New Roman" panose="02020603050405020304" pitchFamily="18" charset="0"/>
              </a:rPr>
              <a:t> Chen</a:t>
            </a:r>
            <a:r>
              <a:rPr lang="en-GB" sz="2800" i="1" dirty="0">
                <a:effectLst/>
                <a:latin typeface="Times New Roman" panose="02020603050405020304" pitchFamily="18" charset="0"/>
                <a:ea typeface="SimSun" panose="02010600030101010101" pitchFamily="2" charset="-122"/>
              </a:rPr>
              <a:t>, </a:t>
            </a:r>
            <a:r>
              <a:rPr lang="en-GB" sz="2800" i="1" dirty="0" err="1">
                <a:solidFill>
                  <a:srgbClr val="000000"/>
                </a:solidFill>
                <a:effectLst/>
                <a:latin typeface="Times New Roman" panose="02020603050405020304" pitchFamily="18" charset="0"/>
                <a:ea typeface="Times New Roman" panose="02020603050405020304" pitchFamily="18" charset="0"/>
              </a:rPr>
              <a:t>Yinshuo</a:t>
            </a:r>
            <a:r>
              <a:rPr lang="en-GB" sz="2800" i="1" dirty="0">
                <a:solidFill>
                  <a:srgbClr val="000000"/>
                </a:solidFill>
                <a:effectLst/>
                <a:latin typeface="Times New Roman" panose="02020603050405020304" pitchFamily="18" charset="0"/>
                <a:ea typeface="Times New Roman" panose="02020603050405020304" pitchFamily="18" charset="0"/>
              </a:rPr>
              <a:t> Dong, </a:t>
            </a:r>
            <a:r>
              <a:rPr lang="en-GB" sz="2800" i="1" dirty="0" err="1">
                <a:solidFill>
                  <a:srgbClr val="000000"/>
                </a:solidFill>
                <a:effectLst/>
                <a:latin typeface="Times New Roman" panose="02020603050405020304" pitchFamily="18" charset="0"/>
                <a:ea typeface="Times New Roman" panose="02020603050405020304" pitchFamily="18" charset="0"/>
              </a:rPr>
              <a:t>Kazora</a:t>
            </a:r>
            <a:r>
              <a:rPr lang="en-GB" sz="2800" i="1" dirty="0">
                <a:solidFill>
                  <a:srgbClr val="000000"/>
                </a:solidFill>
                <a:effectLst/>
                <a:latin typeface="Times New Roman" panose="02020603050405020304" pitchFamily="18" charset="0"/>
                <a:ea typeface="Times New Roman" panose="02020603050405020304" pitchFamily="18" charset="0"/>
              </a:rPr>
              <a:t> Jonah</a:t>
            </a:r>
            <a:endParaRPr lang="en-US" sz="2800" i="1" dirty="0">
              <a:effectLst/>
              <a:latin typeface="Times New Roman" panose="02020603050405020304" pitchFamily="18" charset="0"/>
              <a:ea typeface="SimSun" panose="02010600030101010101" pitchFamily="2" charset="-122"/>
            </a:endParaRPr>
          </a:p>
          <a:p>
            <a:pPr algn="ctr"/>
            <a:r>
              <a:rPr lang="en-GB" sz="2800" i="1" baseline="30000" dirty="0">
                <a:solidFill>
                  <a:srgbClr val="000000"/>
                </a:solidFill>
                <a:effectLst/>
                <a:latin typeface="Times New Roman" panose="02020603050405020304" pitchFamily="18" charset="0"/>
                <a:ea typeface="Times New Roman" panose="02020603050405020304" pitchFamily="18" charset="0"/>
              </a:rPr>
              <a:t>1</a:t>
            </a:r>
            <a:r>
              <a:rPr lang="en-GB" sz="2800" i="1" dirty="0">
                <a:solidFill>
                  <a:srgbClr val="000000"/>
                </a:solidFill>
                <a:effectLst/>
                <a:latin typeface="Times New Roman" panose="02020603050405020304" pitchFamily="18" charset="0"/>
                <a:ea typeface="Times New Roman" panose="02020603050405020304" pitchFamily="18" charset="0"/>
              </a:rPr>
              <a:t>School of Atmospheric Sciences, Nanjing University of Information Science &amp; Technology, Nanjing, 210044, China</a:t>
            </a:r>
            <a:endParaRPr lang="en-US" sz="2800" i="1" dirty="0">
              <a:effectLst/>
              <a:latin typeface="Times New Roman" panose="02020603050405020304" pitchFamily="18" charset="0"/>
              <a:ea typeface="SimSun" panose="02010600030101010101" pitchFamily="2" charset="-122"/>
            </a:endParaRPr>
          </a:p>
          <a:p>
            <a:pPr algn="ctr"/>
            <a:r>
              <a:rPr lang="en-GB" sz="2800" i="1" baseline="30000" dirty="0">
                <a:solidFill>
                  <a:srgbClr val="000000"/>
                </a:solidFill>
                <a:effectLst/>
                <a:latin typeface="Times New Roman" panose="02020603050405020304" pitchFamily="18" charset="0"/>
                <a:ea typeface="Times New Roman" panose="02020603050405020304" pitchFamily="18" charset="0"/>
              </a:rPr>
              <a:t>2</a:t>
            </a:r>
            <a:r>
              <a:rPr lang="en-GB" sz="2800" i="1" dirty="0">
                <a:solidFill>
                  <a:srgbClr val="000000"/>
                </a:solidFill>
                <a:effectLst/>
                <a:latin typeface="Times New Roman" panose="02020603050405020304" pitchFamily="18" charset="0"/>
                <a:ea typeface="Times New Roman" panose="02020603050405020304" pitchFamily="18" charset="0"/>
              </a:rPr>
              <a:t>Aviation Weather Services, Yangon, Myanmar</a:t>
            </a:r>
            <a:endParaRPr lang="en-US" sz="2800" i="1" dirty="0">
              <a:effectLst/>
              <a:latin typeface="Times New Roman" panose="02020603050405020304" pitchFamily="18" charset="0"/>
              <a:ea typeface="SimSun" panose="02010600030101010101" pitchFamily="2" charset="-122"/>
            </a:endParaRPr>
          </a:p>
          <a:p>
            <a:pPr algn="ctr"/>
            <a:r>
              <a:rPr lang="en-GB" sz="2800" i="1" dirty="0">
                <a:solidFill>
                  <a:srgbClr val="000000"/>
                </a:solidFill>
                <a:effectLst/>
                <a:latin typeface="Times New Roman" panose="02020603050405020304" pitchFamily="18" charset="0"/>
                <a:ea typeface="Times New Roman" panose="02020603050405020304" pitchFamily="18" charset="0"/>
              </a:rPr>
              <a:t> *Corresponding author: </a:t>
            </a:r>
            <a:r>
              <a:rPr lang="en-GB" sz="2800" i="1" u="sng" dirty="0">
                <a:solidFill>
                  <a:srgbClr val="0563C1"/>
                </a:solidFill>
                <a:effectLst/>
                <a:latin typeface="Times New Roman" panose="02020603050405020304" pitchFamily="18" charset="0"/>
                <a:ea typeface="Times New Roman" panose="02020603050405020304" pitchFamily="18" charset="0"/>
                <a:hlinkClick r:id="rId5"/>
              </a:rPr>
              <a:t>kyawthanoo34@outlook.com</a:t>
            </a:r>
            <a:r>
              <a:rPr lang="en-GB" sz="2800" i="1" dirty="0">
                <a:solidFill>
                  <a:srgbClr val="000000"/>
                </a:solidFill>
                <a:effectLst/>
                <a:latin typeface="Times New Roman" panose="02020603050405020304" pitchFamily="18" charset="0"/>
                <a:ea typeface="Times New Roman" panose="02020603050405020304" pitchFamily="18" charset="0"/>
              </a:rPr>
              <a:t>, </a:t>
            </a:r>
            <a:r>
              <a:rPr lang="en-GB" sz="2800" i="1" u="sng" dirty="0">
                <a:solidFill>
                  <a:srgbClr val="0563C1"/>
                </a:solidFill>
                <a:effectLst/>
                <a:latin typeface="Times New Roman" panose="02020603050405020304" pitchFamily="18" charset="0"/>
                <a:ea typeface="Times New Roman" panose="02020603050405020304" pitchFamily="18" charset="0"/>
                <a:hlinkClick r:id="rId6"/>
              </a:rPr>
              <a:t>https://orcid.org/0000-0003-1727-3462</a:t>
            </a:r>
            <a:endParaRPr lang="en-US" sz="2800" i="1" dirty="0">
              <a:effectLst/>
              <a:latin typeface="Times New Roman" panose="02020603050405020304" pitchFamily="18" charset="0"/>
              <a:ea typeface="SimSun" panose="02010600030101010101" pitchFamily="2" charset="-122"/>
            </a:endParaRPr>
          </a:p>
        </p:txBody>
      </p:sp>
      <p:sp>
        <p:nvSpPr>
          <p:cNvPr id="12" name="TextBox 11">
            <a:extLst>
              <a:ext uri="{FF2B5EF4-FFF2-40B4-BE49-F238E27FC236}">
                <a16:creationId xmlns:a16="http://schemas.microsoft.com/office/drawing/2014/main" id="{2ADA052A-03AF-3584-5F9E-6E6E23E3FE22}"/>
              </a:ext>
            </a:extLst>
          </p:cNvPr>
          <p:cNvSpPr txBox="1"/>
          <p:nvPr/>
        </p:nvSpPr>
        <p:spPr>
          <a:xfrm>
            <a:off x="394765" y="4641792"/>
            <a:ext cx="14254230" cy="7417415"/>
          </a:xfrm>
          <a:prstGeom prst="rect">
            <a:avLst/>
          </a:prstGeom>
          <a:noFill/>
          <a:ln w="28575">
            <a:solidFill>
              <a:schemeClr val="accent5">
                <a:lumMod val="75000"/>
              </a:schemeClr>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This study delves into the intricate connection between Mainland Indochina Southwest Monsoon (MSWM) onset dates and tropical cyclones (TCs) over the Bay of Bengal (BOB) and Arabian Sea (ABMS). Utilizing datasets like International Best Track Archive for Climate Stewardship (</a:t>
            </a:r>
            <a:r>
              <a:rPr lang="en-US" sz="2800" dirty="0" err="1">
                <a:latin typeface="Times New Roman" panose="02020603050405020304" pitchFamily="18" charset="0"/>
                <a:cs typeface="Times New Roman" panose="02020603050405020304" pitchFamily="18" charset="0"/>
              </a:rPr>
              <a:t>IBTrACS</a:t>
            </a:r>
            <a:r>
              <a:rPr lang="en-US" sz="2800" dirty="0">
                <a:latin typeface="Times New Roman" panose="02020603050405020304" pitchFamily="18" charset="0"/>
                <a:cs typeface="Times New Roman" panose="02020603050405020304" pitchFamily="18" charset="0"/>
              </a:rPr>
              <a:t>), European Centre for Medium-Range Weather Forecasts Reanalysis data version 5 (ERA5), and Climate Hazards Group Infrared Precipitation with Station data (CHIRPS) daily rainfall data, the research highlights the influence of TCs on monsoon onset, emphasizing sea surface temperatures and rainfall intensity. The bimodal distribution of cyclones during early and late onset years is noted, during MSWM onset month May. Significant correlations emerge between cyclone frequency, monsoon onset dates, SST, and rainfall patterns. Employing a robust methodology, the study reveals a complex relationship between TCs and monsoon onset, with late-onset years experiencing higher TC numbers. Additionally, the research explores the influence of El Niño–Southern Oscillation (ENSO), associating positive phases with late monsoon onset and negative phases with early onset and increased rainfall. However, interestingly ENSO has less influence than the TCs over the monsoon onset process. And TCs dynamic may influence cut-out monsoon flow from formal circulation. The findings underscore TCs' multifaceted role in shaping the monsoon, offering insights into intricate climate variables and cyclone dynamics in the northern Indian Ocean.</a:t>
            </a:r>
          </a:p>
        </p:txBody>
      </p:sp>
      <p:sp>
        <p:nvSpPr>
          <p:cNvPr id="15" name="TextBox 14">
            <a:extLst>
              <a:ext uri="{FF2B5EF4-FFF2-40B4-BE49-F238E27FC236}">
                <a16:creationId xmlns:a16="http://schemas.microsoft.com/office/drawing/2014/main" id="{09F45D62-AFF7-0D9E-BDE3-24D5FEEC09A3}"/>
              </a:ext>
            </a:extLst>
          </p:cNvPr>
          <p:cNvSpPr txBox="1"/>
          <p:nvPr/>
        </p:nvSpPr>
        <p:spPr>
          <a:xfrm>
            <a:off x="596974" y="18589903"/>
            <a:ext cx="13846432" cy="1323439"/>
          </a:xfrm>
          <a:prstGeom prst="rect">
            <a:avLst/>
          </a:prstGeom>
          <a:noFill/>
        </p:spPr>
        <p:txBody>
          <a:bodyPr wrap="square">
            <a:spAutoFit/>
          </a:bodyPr>
          <a:lstStyle/>
          <a:p>
            <a:pPr algn="just"/>
            <a:r>
              <a:rPr lang="en-GB" sz="2000" i="1" dirty="0">
                <a:effectLst/>
                <a:latin typeface="Times New Roman" panose="02020603050405020304" pitchFamily="18" charset="0"/>
                <a:ea typeface="SimSun" panose="02010600030101010101" pitchFamily="2" charset="-122"/>
              </a:rPr>
              <a:t>Fig. 1 (a) The climatology onset date of </a:t>
            </a:r>
            <a:r>
              <a:rPr lang="en-GB" sz="2000" i="1" cap="all" dirty="0">
                <a:effectLst/>
                <a:latin typeface="Times New Roman" panose="02020603050405020304" pitchFamily="18" charset="0"/>
                <a:ea typeface="SimSun" panose="02010600030101010101" pitchFamily="2" charset="-122"/>
              </a:rPr>
              <a:t>MSWM</a:t>
            </a:r>
            <a:r>
              <a:rPr lang="en-GB" sz="2000" i="1" dirty="0">
                <a:effectLst/>
                <a:latin typeface="Times New Roman" panose="02020603050405020304" pitchFamily="18" charset="0"/>
                <a:ea typeface="SimSun" panose="02010600030101010101" pitchFamily="2" charset="-122"/>
              </a:rPr>
              <a:t> by region (red contour line) with climatology rainfall (June-September) (mm/day) (shaded) over the study region. N, W, C, E, and S show the rainfall homogeneous region (</a:t>
            </a:r>
            <a:r>
              <a:rPr lang="en-GB" sz="2000" i="1" dirty="0">
                <a:solidFill>
                  <a:srgbClr val="134AB9"/>
                </a:solidFill>
                <a:effectLst/>
                <a:latin typeface="Times New Roman" panose="02020603050405020304" pitchFamily="18" charset="0"/>
                <a:ea typeface="SimSun" panose="02010600030101010101" pitchFamily="2" charset="-122"/>
              </a:rPr>
              <a:t>Lwin, 2000; K. T. Oo, 2023</a:t>
            </a:r>
            <a:r>
              <a:rPr lang="en-GB" sz="2000" i="1" dirty="0">
                <a:effectLst/>
                <a:latin typeface="Times New Roman" panose="02020603050405020304" pitchFamily="18" charset="0"/>
                <a:ea typeface="SimSun" panose="02010600030101010101" pitchFamily="2" charset="-122"/>
              </a:rPr>
              <a:t>)</a:t>
            </a:r>
            <a:r>
              <a:rPr lang="en-GB" sz="2000" i="1" dirty="0">
                <a:effectLst/>
                <a:latin typeface="Times New Roman" panose="02020603050405020304" pitchFamily="18" charset="0"/>
                <a:ea typeface="Times New Roman" panose="02020603050405020304" pitchFamily="18" charset="0"/>
              </a:rPr>
              <a:t>. (b) </a:t>
            </a:r>
            <a:r>
              <a:rPr lang="en-GB" sz="2000" i="1" dirty="0">
                <a:effectLst/>
                <a:latin typeface="Times New Roman" panose="02020603050405020304" pitchFamily="18" charset="0"/>
                <a:ea typeface="SimSun" panose="02010600030101010101" pitchFamily="2" charset="-122"/>
              </a:rPr>
              <a:t>Observed moving paths of TCs over the BOB during 1981-2020 (only April- June) with climatology SST of the same period (shaded). (Red circle points mean cyclone-starting point, which generates early onset, and blue for late onset.</a:t>
            </a:r>
            <a:endParaRPr lang="en-US" sz="2000" i="1" dirty="0"/>
          </a:p>
        </p:txBody>
      </p:sp>
      <p:pic>
        <p:nvPicPr>
          <p:cNvPr id="21" name="Picture 20">
            <a:extLst>
              <a:ext uri="{FF2B5EF4-FFF2-40B4-BE49-F238E27FC236}">
                <a16:creationId xmlns:a16="http://schemas.microsoft.com/office/drawing/2014/main" id="{A10864E4-CA34-5387-D687-B8D617243E17}"/>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2929" y="30630103"/>
            <a:ext cx="7588911" cy="9849485"/>
          </a:xfrm>
          <a:prstGeom prst="rect">
            <a:avLst/>
          </a:prstGeom>
          <a:noFill/>
          <a:ln>
            <a:noFill/>
          </a:ln>
        </p:spPr>
      </p:pic>
      <p:pic>
        <p:nvPicPr>
          <p:cNvPr id="22" name="Picture 21">
            <a:extLst>
              <a:ext uri="{FF2B5EF4-FFF2-40B4-BE49-F238E27FC236}">
                <a16:creationId xmlns:a16="http://schemas.microsoft.com/office/drawing/2014/main" id="{2F10263D-CCD1-8A24-BDC5-326F6285ABD7}"/>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bwMode="auto">
          <a:xfrm>
            <a:off x="7811840" y="30754660"/>
            <a:ext cx="7179423" cy="4059168"/>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933F7FEA-3CBB-E025-08CA-B0D7EFFC1C82}"/>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4569625" y="13384091"/>
            <a:ext cx="8289307" cy="10435668"/>
          </a:xfrm>
          <a:prstGeom prst="rect">
            <a:avLst/>
          </a:prstGeom>
          <a:noFill/>
          <a:ln>
            <a:noFill/>
          </a:ln>
        </p:spPr>
      </p:pic>
      <p:pic>
        <p:nvPicPr>
          <p:cNvPr id="24" name="Picture 23">
            <a:extLst>
              <a:ext uri="{FF2B5EF4-FFF2-40B4-BE49-F238E27FC236}">
                <a16:creationId xmlns:a16="http://schemas.microsoft.com/office/drawing/2014/main" id="{00CA1E1C-AD24-AC47-D158-09E3714EA2D0}"/>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2529240" y="16758492"/>
            <a:ext cx="7553124" cy="7010778"/>
          </a:xfrm>
          <a:prstGeom prst="rect">
            <a:avLst/>
          </a:prstGeom>
          <a:noFill/>
          <a:ln>
            <a:noFill/>
          </a:ln>
        </p:spPr>
      </p:pic>
      <p:sp>
        <p:nvSpPr>
          <p:cNvPr id="27" name="TextBox 26">
            <a:extLst>
              <a:ext uri="{FF2B5EF4-FFF2-40B4-BE49-F238E27FC236}">
                <a16:creationId xmlns:a16="http://schemas.microsoft.com/office/drawing/2014/main" id="{32E8CDAE-3DC4-83C4-C1A7-A2078FDC47D3}"/>
              </a:ext>
            </a:extLst>
          </p:cNvPr>
          <p:cNvSpPr txBox="1"/>
          <p:nvPr/>
        </p:nvSpPr>
        <p:spPr>
          <a:xfrm>
            <a:off x="15256845" y="34921666"/>
            <a:ext cx="6964533" cy="7417415"/>
          </a:xfrm>
          <a:prstGeom prst="rect">
            <a:avLst/>
          </a:prstGeom>
          <a:noFill/>
          <a:ln w="19050">
            <a:solidFill>
              <a:schemeClr val="accent5">
                <a:lumMod val="75000"/>
              </a:schemeClr>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study reveals that over a 40-year period, 53 cyclogenesis events were recorded, with wind speed weaker during early-onset years (May) compared to late onset years. The study also found that tropical cyclones (TCs) have the potential to increase convective rainfall, but only in the southern region. The warm phase of ENSO (El Niño) could result in a delayed onset to the monsoon with lower rainfall anomalies, while the cool phase of ENSO (La Niña) could exceed rainfall anomalies accompanied by early onset. The research also found that TCs and warm SSTs influence monsoon onset timing and rainfall distribution. Future research should explore the monsoon-cyclone relationship, considering climate variability and change.</a:t>
            </a:r>
          </a:p>
        </p:txBody>
      </p:sp>
      <p:grpSp>
        <p:nvGrpSpPr>
          <p:cNvPr id="56" name="Group 55">
            <a:extLst>
              <a:ext uri="{FF2B5EF4-FFF2-40B4-BE49-F238E27FC236}">
                <a16:creationId xmlns:a16="http://schemas.microsoft.com/office/drawing/2014/main" id="{53EB3718-3C10-B71F-C58A-2F68F1441020}"/>
              </a:ext>
            </a:extLst>
          </p:cNvPr>
          <p:cNvGrpSpPr/>
          <p:nvPr/>
        </p:nvGrpSpPr>
        <p:grpSpPr>
          <a:xfrm>
            <a:off x="-2938898" y="28103198"/>
            <a:ext cx="18953455" cy="2381601"/>
            <a:chOff x="-3421137" y="28822570"/>
            <a:chExt cx="18953455" cy="2381601"/>
          </a:xfrm>
        </p:grpSpPr>
        <p:sp>
          <p:nvSpPr>
            <p:cNvPr id="45" name="Rectangle 44">
              <a:extLst>
                <a:ext uri="{FF2B5EF4-FFF2-40B4-BE49-F238E27FC236}">
                  <a16:creationId xmlns:a16="http://schemas.microsoft.com/office/drawing/2014/main" id="{1CF01401-1766-4BA1-4705-E6EB66289425}"/>
                </a:ext>
              </a:extLst>
            </p:cNvPr>
            <p:cNvSpPr/>
            <p:nvPr/>
          </p:nvSpPr>
          <p:spPr>
            <a:xfrm>
              <a:off x="104275" y="28822570"/>
              <a:ext cx="13976455" cy="2381601"/>
            </a:xfrm>
            <a:prstGeom prst="rect">
              <a:avLst/>
            </a:prstGeom>
            <a:solidFill>
              <a:schemeClr val="accent3">
                <a:lumMod val="40000"/>
                <a:lumOff val="60000"/>
                <a:alpha val="23000"/>
              </a:schemeClr>
            </a:solid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870643F-9979-B22F-4A81-951646432593}"/>
                    </a:ext>
                  </a:extLst>
                </p:cNvPr>
                <p:cNvSpPr txBox="1"/>
                <p:nvPr/>
              </p:nvSpPr>
              <p:spPr>
                <a:xfrm>
                  <a:off x="8959610" y="29115631"/>
                  <a:ext cx="5179136"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i="1" smtClean="0">
                            <a:latin typeface="Cambria Math" panose="02040503050406030204" pitchFamily="18" charset="0"/>
                          </a:rPr>
                          <m:t>𝛿</m:t>
                        </m:r>
                        <m:d>
                          <m:dPr>
                            <m:ctrlPr>
                              <a:rPr lang="en-US" sz="2800" i="1">
                                <a:solidFill>
                                  <a:srgbClr val="836967"/>
                                </a:solidFill>
                                <a:latin typeface="Cambria Math" panose="02040503050406030204" pitchFamily="18" charset="0"/>
                              </a:rPr>
                            </m:ctrlPr>
                          </m:dPr>
                          <m:e>
                            <m:r>
                              <a:rPr lang="en-US" sz="2800" b="1" i="1">
                                <a:latin typeface="Cambria Math" panose="02040503050406030204" pitchFamily="18" charset="0"/>
                              </a:rPr>
                              <m:t>𝒖</m:t>
                            </m:r>
                            <m:r>
                              <a:rPr lang="en-US" sz="2800" b="0" i="1">
                                <a:latin typeface="Cambria Math" panose="02040503050406030204" pitchFamily="18" charset="0"/>
                              </a:rPr>
                              <m:t>𝑞</m:t>
                            </m:r>
                          </m:e>
                        </m:d>
                        <m:r>
                          <a:rPr lang="en-US" sz="2800" b="0" i="0">
                            <a:latin typeface="Cambria Math" panose="02040503050406030204" pitchFamily="18" charset="0"/>
                          </a:rPr>
                          <m:t>= </m:t>
                        </m:r>
                        <m:acc>
                          <m:accPr>
                            <m:chr m:val="̅"/>
                            <m:ctrlPr>
                              <a:rPr lang="en-US" sz="2800" b="0" i="1">
                                <a:solidFill>
                                  <a:srgbClr val="836967"/>
                                </a:solidFill>
                                <a:latin typeface="Cambria Math" panose="02040503050406030204" pitchFamily="18" charset="0"/>
                              </a:rPr>
                            </m:ctrlPr>
                          </m:accPr>
                          <m:e>
                            <m:r>
                              <a:rPr lang="en-US" sz="2800" b="1" i="1">
                                <a:latin typeface="Cambria Math" panose="02040503050406030204" pitchFamily="18" charset="0"/>
                              </a:rPr>
                              <m:t>𝒖</m:t>
                            </m:r>
                          </m:e>
                        </m:acc>
                        <m:r>
                          <a:rPr lang="en-US" sz="2800" b="0" i="0">
                            <a:latin typeface="Cambria Math" panose="02040503050406030204" pitchFamily="18" charset="0"/>
                          </a:rPr>
                          <m:t> </m:t>
                        </m:r>
                        <m:r>
                          <a:rPr lang="en-US" sz="2800" b="0" i="1">
                            <a:latin typeface="Cambria Math" panose="02040503050406030204" pitchFamily="18" charset="0"/>
                          </a:rPr>
                          <m:t>𝛿</m:t>
                        </m:r>
                        <m:r>
                          <a:rPr lang="en-US" sz="2800" b="0" i="1">
                            <a:latin typeface="Cambria Math" panose="02040503050406030204" pitchFamily="18" charset="0"/>
                          </a:rPr>
                          <m:t>𝑞</m:t>
                        </m:r>
                        <m:r>
                          <a:rPr lang="en-US" sz="2800" b="0" i="0">
                            <a:latin typeface="Cambria Math" panose="02040503050406030204" pitchFamily="18" charset="0"/>
                          </a:rPr>
                          <m:t>+ </m:t>
                        </m:r>
                        <m:acc>
                          <m:accPr>
                            <m:chr m:val="̅"/>
                            <m:ctrlPr>
                              <a:rPr lang="en-US" sz="2800" b="0" i="1">
                                <a:solidFill>
                                  <a:srgbClr val="836967"/>
                                </a:solidFill>
                                <a:latin typeface="Cambria Math" panose="02040503050406030204" pitchFamily="18" charset="0"/>
                              </a:rPr>
                            </m:ctrlPr>
                          </m:accPr>
                          <m:e>
                            <m:r>
                              <a:rPr lang="en-US" sz="2800" b="0" i="1">
                                <a:latin typeface="Cambria Math" panose="02040503050406030204" pitchFamily="18" charset="0"/>
                              </a:rPr>
                              <m:t>𝑞</m:t>
                            </m:r>
                          </m:e>
                        </m:acc>
                        <m:r>
                          <a:rPr lang="en-US" sz="2800" b="0" i="0">
                            <a:latin typeface="Cambria Math" panose="02040503050406030204" pitchFamily="18" charset="0"/>
                          </a:rPr>
                          <m:t> </m:t>
                        </m:r>
                        <m:r>
                          <a:rPr lang="en-US" sz="2800" b="0" i="1">
                            <a:latin typeface="Cambria Math" panose="02040503050406030204" pitchFamily="18" charset="0"/>
                          </a:rPr>
                          <m:t>𝛿</m:t>
                        </m:r>
                        <m:r>
                          <a:rPr lang="en-US" sz="2800" b="1" i="1">
                            <a:latin typeface="Cambria Math" panose="02040503050406030204" pitchFamily="18" charset="0"/>
                          </a:rPr>
                          <m:t>𝒖</m:t>
                        </m:r>
                        <m:r>
                          <a:rPr lang="en-US" sz="2800" b="0" i="0">
                            <a:latin typeface="Cambria Math" panose="02040503050406030204" pitchFamily="18" charset="0"/>
                          </a:rPr>
                          <m:t>+ </m:t>
                        </m:r>
                        <m:r>
                          <a:rPr lang="en-US" sz="2800" b="0" i="1">
                            <a:latin typeface="Cambria Math" panose="02040503050406030204" pitchFamily="18" charset="0"/>
                          </a:rPr>
                          <m:t>𝛿</m:t>
                        </m:r>
                        <m:r>
                          <a:rPr lang="en-US" sz="2800" b="1" i="1">
                            <a:latin typeface="Cambria Math" panose="02040503050406030204" pitchFamily="18" charset="0"/>
                          </a:rPr>
                          <m:t>𝒖</m:t>
                        </m:r>
                        <m:r>
                          <a:rPr lang="en-US" sz="2800" b="0" i="0">
                            <a:latin typeface="Cambria Math" panose="02040503050406030204" pitchFamily="18" charset="0"/>
                          </a:rPr>
                          <m:t> </m:t>
                        </m:r>
                        <m:r>
                          <a:rPr lang="en-US" sz="2800" b="0" i="1">
                            <a:latin typeface="Cambria Math" panose="02040503050406030204" pitchFamily="18" charset="0"/>
                          </a:rPr>
                          <m:t>𝛿</m:t>
                        </m:r>
                        <m:r>
                          <a:rPr lang="en-US" sz="2800" b="0" i="1">
                            <a:latin typeface="Cambria Math" panose="02040503050406030204" pitchFamily="18" charset="0"/>
                          </a:rPr>
                          <m:t>𝑞</m:t>
                        </m:r>
                        <m:r>
                          <a:rPr lang="en-US" sz="2800" b="0" i="0">
                            <a:latin typeface="Cambria Math" panose="02040503050406030204" pitchFamily="18" charset="0"/>
                          </a:rPr>
                          <m:t> </m:t>
                        </m:r>
                      </m:oMath>
                    </m:oMathPara>
                  </a14:m>
                  <a:endParaRPr lang="en-US" sz="2800" dirty="0"/>
                </a:p>
              </p:txBody>
            </p:sp>
          </mc:Choice>
          <mc:Fallback xmlns="">
            <p:sp>
              <p:nvSpPr>
                <p:cNvPr id="36" name="TextBox 35">
                  <a:extLst>
                    <a:ext uri="{FF2B5EF4-FFF2-40B4-BE49-F238E27FC236}">
                      <a16:creationId xmlns:a16="http://schemas.microsoft.com/office/drawing/2014/main" id="{1870643F-9979-B22F-4A81-951646432593}"/>
                    </a:ext>
                  </a:extLst>
                </p:cNvPr>
                <p:cNvSpPr txBox="1">
                  <a:spLocks noRot="1" noChangeAspect="1" noMove="1" noResize="1" noEditPoints="1" noAdjustHandles="1" noChangeArrowheads="1" noChangeShapeType="1" noTextEdit="1"/>
                </p:cNvSpPr>
                <p:nvPr/>
              </p:nvSpPr>
              <p:spPr>
                <a:xfrm>
                  <a:off x="8959610" y="29115631"/>
                  <a:ext cx="5179136"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C0416FA-E262-D813-9FFF-A84D209EA007}"/>
                    </a:ext>
                  </a:extLst>
                </p:cNvPr>
                <p:cNvSpPr txBox="1"/>
                <p:nvPr/>
              </p:nvSpPr>
              <p:spPr>
                <a:xfrm>
                  <a:off x="-3421137" y="28943845"/>
                  <a:ext cx="15306674" cy="11093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rgbClr val="836967"/>
                                </a:solidFill>
                                <a:latin typeface="Cambria Math" panose="02040503050406030204" pitchFamily="18" charset="0"/>
                              </a:rPr>
                            </m:ctrlPr>
                          </m:accPr>
                          <m:e>
                            <m:r>
                              <a:rPr lang="en-US" sz="2800" i="1">
                                <a:latin typeface="Cambria Math" panose="02040503050406030204" pitchFamily="18" charset="0"/>
                              </a:rPr>
                              <m:t>𝑃</m:t>
                            </m:r>
                          </m:e>
                        </m:acc>
                        <m:r>
                          <a:rPr lang="en-US" sz="2800" i="0">
                            <a:latin typeface="Cambria Math" panose="02040503050406030204" pitchFamily="18" charset="0"/>
                          </a:rPr>
                          <m:t>−</m:t>
                        </m:r>
                        <m:acc>
                          <m:accPr>
                            <m:chr m:val="̅"/>
                            <m:ctrlPr>
                              <a:rPr lang="en-US" sz="2800" i="1">
                                <a:solidFill>
                                  <a:srgbClr val="836967"/>
                                </a:solidFill>
                                <a:latin typeface="Cambria Math" panose="02040503050406030204" pitchFamily="18" charset="0"/>
                              </a:rPr>
                            </m:ctrlPr>
                          </m:accPr>
                          <m:e>
                            <m:r>
                              <a:rPr lang="en-US" sz="2800" i="1">
                                <a:latin typeface="Cambria Math" panose="02040503050406030204" pitchFamily="18" charset="0"/>
                              </a:rPr>
                              <m:t>𝐸</m:t>
                            </m:r>
                          </m:e>
                        </m:acc>
                        <m:r>
                          <a:rPr lang="en-US" sz="2800" i="0">
                            <a:latin typeface="Cambria Math" panose="02040503050406030204" pitchFamily="18" charset="0"/>
                          </a:rPr>
                          <m:t>=</m:t>
                        </m:r>
                        <m:r>
                          <a:rPr lang="en-US" sz="2800" i="1">
                            <a:latin typeface="Cambria Math" panose="02040503050406030204" pitchFamily="18" charset="0"/>
                          </a:rPr>
                          <m:t>𝑀𝐹𝐶</m:t>
                        </m:r>
                        <m:r>
                          <a:rPr lang="en-US" sz="2800" i="0">
                            <a:latin typeface="Cambria Math" panose="02040503050406030204" pitchFamily="18" charset="0"/>
                          </a:rPr>
                          <m:t>= − </m:t>
                        </m:r>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𝑠𝑢𝑟𝑓𝑎𝑐𝑒</m:t>
                            </m:r>
                          </m:sub>
                          <m:sup>
                            <m:r>
                              <a:rPr lang="en-US" sz="2800" i="0">
                                <a:latin typeface="Cambria Math" panose="02040503050406030204" pitchFamily="18" charset="0"/>
                              </a:rPr>
                              <m:t>100</m:t>
                            </m:r>
                          </m:sup>
                          <m:e>
                            <m:sSub>
                              <m:sSubPr>
                                <m:ctrlPr>
                                  <a:rPr lang="en-US" sz="2800" i="1">
                                    <a:solidFill>
                                      <a:srgbClr val="836967"/>
                                    </a:solidFill>
                                    <a:latin typeface="Cambria Math" panose="02040503050406030204" pitchFamily="18" charset="0"/>
                                  </a:rPr>
                                </m:ctrlPr>
                              </m:sSubPr>
                              <m:e>
                                <m:r>
                                  <m:rPr>
                                    <m:sty m:val="p"/>
                                  </m:rPr>
                                  <a:rPr lang="en-US" sz="2800" i="0">
                                    <a:latin typeface="Cambria Math" panose="02040503050406030204" pitchFamily="18" charset="0"/>
                                  </a:rPr>
                                  <m:t>∇</m:t>
                                </m:r>
                              </m:e>
                              <m:sub>
                                <m:r>
                                  <a:rPr lang="en-US" sz="2800" i="1">
                                    <a:latin typeface="Cambria Math" panose="02040503050406030204" pitchFamily="18" charset="0"/>
                                  </a:rPr>
                                  <m:t>𝑝</m:t>
                                </m:r>
                              </m:sub>
                            </m:sSub>
                            <m:r>
                              <a:rPr lang="en-US" sz="2800" i="0">
                                <a:latin typeface="Cambria Math" panose="02040503050406030204" pitchFamily="18" charset="0"/>
                              </a:rPr>
                              <m:t>∙</m:t>
                            </m:r>
                            <m:d>
                              <m:dPr>
                                <m:ctrlPr>
                                  <a:rPr lang="en-US" sz="2800" i="1">
                                    <a:solidFill>
                                      <a:srgbClr val="836967"/>
                                    </a:solidFill>
                                    <a:latin typeface="Cambria Math" panose="02040503050406030204" pitchFamily="18" charset="0"/>
                                  </a:rPr>
                                </m:ctrlPr>
                              </m:dPr>
                              <m:e>
                                <m:acc>
                                  <m:accPr>
                                    <m:chr m:val="̅"/>
                                    <m:ctrlPr>
                                      <a:rPr lang="en-US" sz="2800" i="1">
                                        <a:solidFill>
                                          <a:srgbClr val="836967"/>
                                        </a:solidFill>
                                        <a:latin typeface="Cambria Math" panose="02040503050406030204" pitchFamily="18" charset="0"/>
                                      </a:rPr>
                                    </m:ctrlPr>
                                  </m:accPr>
                                  <m:e>
                                    <m:r>
                                      <a:rPr lang="en-US" sz="2800" b="1" i="1">
                                        <a:latin typeface="Cambria Math" panose="02040503050406030204" pitchFamily="18" charset="0"/>
                                      </a:rPr>
                                      <m:t>𝒖</m:t>
                                    </m:r>
                                    <m:r>
                                      <a:rPr lang="en-US" sz="2800" b="0" i="1">
                                        <a:latin typeface="Cambria Math" panose="02040503050406030204" pitchFamily="18" charset="0"/>
                                      </a:rPr>
                                      <m:t>𝑞</m:t>
                                    </m:r>
                                  </m:e>
                                </m:acc>
                              </m:e>
                            </m:d>
                            <m:f>
                              <m:fPr>
                                <m:ctrlPr>
                                  <a:rPr lang="en-US" sz="2800" b="0" i="1">
                                    <a:solidFill>
                                      <a:srgbClr val="836967"/>
                                    </a:solidFill>
                                    <a:latin typeface="Cambria Math" panose="02040503050406030204" pitchFamily="18" charset="0"/>
                                  </a:rPr>
                                </m:ctrlPr>
                              </m:fPr>
                              <m:num>
                                <m:r>
                                  <a:rPr lang="en-US" sz="2800" b="0" i="1">
                                    <a:latin typeface="Cambria Math" panose="02040503050406030204" pitchFamily="18" charset="0"/>
                                  </a:rPr>
                                  <m:t>𝑑𝑝</m:t>
                                </m:r>
                              </m:num>
                              <m:den>
                                <m:r>
                                  <a:rPr lang="en-US" sz="2800" b="0" i="1">
                                    <a:latin typeface="Cambria Math" panose="02040503050406030204" pitchFamily="18" charset="0"/>
                                  </a:rPr>
                                  <m:t>𝑔</m:t>
                                </m:r>
                              </m:den>
                            </m:f>
                          </m:e>
                        </m:nary>
                        <m:r>
                          <a:rPr lang="en-US" sz="2800" b="0" i="0">
                            <a:latin typeface="Cambria Math" panose="02040503050406030204" pitchFamily="18" charset="0"/>
                          </a:rPr>
                          <m:t> </m:t>
                        </m:r>
                      </m:oMath>
                    </m:oMathPara>
                  </a14:m>
                  <a:endParaRPr lang="en-US" sz="2800" dirty="0"/>
                </a:p>
              </p:txBody>
            </p:sp>
          </mc:Choice>
          <mc:Fallback xmlns="">
            <p:sp>
              <p:nvSpPr>
                <p:cNvPr id="38" name="TextBox 37">
                  <a:extLst>
                    <a:ext uri="{FF2B5EF4-FFF2-40B4-BE49-F238E27FC236}">
                      <a16:creationId xmlns:a16="http://schemas.microsoft.com/office/drawing/2014/main" id="{2C0416FA-E262-D813-9FFF-A84D209EA007}"/>
                    </a:ext>
                  </a:extLst>
                </p:cNvPr>
                <p:cNvSpPr txBox="1">
                  <a:spLocks noRot="1" noChangeAspect="1" noMove="1" noResize="1" noEditPoints="1" noAdjustHandles="1" noChangeArrowheads="1" noChangeShapeType="1" noTextEdit="1"/>
                </p:cNvSpPr>
                <p:nvPr/>
              </p:nvSpPr>
              <p:spPr>
                <a:xfrm>
                  <a:off x="-3421137" y="28943845"/>
                  <a:ext cx="15306674" cy="1109343"/>
                </a:xfrm>
                <a:prstGeom prst="rect">
                  <a:avLst/>
                </a:prstGeom>
                <a:blipFill>
                  <a:blip r:embed="rId13"/>
                  <a:stretch>
                    <a:fillRect/>
                  </a:stretch>
                </a:blipFill>
              </p:spPr>
              <p:txBody>
                <a:bodyPr/>
                <a:lstStyle/>
                <a:p>
                  <a:r>
                    <a:rPr lang="en-US">
                      <a:noFill/>
                    </a:rPr>
                    <a:t> </a:t>
                  </a:r>
                </a:p>
              </p:txBody>
            </p:sp>
          </mc:Fallback>
        </mc:AlternateContent>
        <p:sp>
          <p:nvSpPr>
            <p:cNvPr id="39" name="Arrow: Right 38">
              <a:extLst>
                <a:ext uri="{FF2B5EF4-FFF2-40B4-BE49-F238E27FC236}">
                  <a16:creationId xmlns:a16="http://schemas.microsoft.com/office/drawing/2014/main" id="{E860A4C1-4898-AF0C-8CF1-75486E063EDD}"/>
                </a:ext>
              </a:extLst>
            </p:cNvPr>
            <p:cNvSpPr/>
            <p:nvPr/>
          </p:nvSpPr>
          <p:spPr>
            <a:xfrm rot="5400000">
              <a:off x="11169240" y="29869350"/>
              <a:ext cx="606126" cy="446467"/>
            </a:xfrm>
            <a:prstGeom prst="rightArrow">
              <a:avLst/>
            </a:prstGeom>
            <a:gradFill>
              <a:gsLst>
                <a:gs pos="54000">
                  <a:srgbClr val="B7C7BE"/>
                </a:gs>
                <a:gs pos="0">
                  <a:srgbClr val="7E967F"/>
                </a:gs>
                <a:gs pos="100000">
                  <a:srgbClr val="7E967F"/>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7E06241-2022-79EE-AAD3-65F538C7A26E}"/>
                    </a:ext>
                  </a:extLst>
                </p:cNvPr>
                <p:cNvSpPr txBox="1"/>
                <p:nvPr/>
              </p:nvSpPr>
              <p:spPr>
                <a:xfrm>
                  <a:off x="-1298356" y="30301842"/>
                  <a:ext cx="1683067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𝑴𝑺𝒘𝑴</m:t>
                        </m:r>
                        <m:r>
                          <a:rPr lang="en-US" sz="2800" b="0" i="0">
                            <a:latin typeface="Cambria Math" panose="02040503050406030204" pitchFamily="18" charset="0"/>
                          </a:rPr>
                          <m:t> </m:t>
                        </m:r>
                        <m:d>
                          <m:dPr>
                            <m:ctrlPr>
                              <a:rPr lang="en-US" sz="2800" b="0" i="1">
                                <a:latin typeface="Cambria Math" panose="02040503050406030204" pitchFamily="18" charset="0"/>
                              </a:rPr>
                            </m:ctrlPr>
                          </m:dPr>
                          <m:e>
                            <m:r>
                              <a:rPr lang="en-US" sz="2800" b="0" i="1">
                                <a:latin typeface="Cambria Math" panose="02040503050406030204" pitchFamily="18" charset="0"/>
                              </a:rPr>
                              <m:t>𝐶𝑃𝐼</m:t>
                            </m:r>
                          </m:e>
                        </m:d>
                        <m:r>
                          <a:rPr lang="en-US" sz="2800" b="0" i="0">
                            <a:latin typeface="Cambria Math" panose="02040503050406030204" pitchFamily="18" charset="0"/>
                          </a:rPr>
                          <m:t> = </m:t>
                        </m:r>
                        <m:f>
                          <m:fPr>
                            <m:ctrlPr>
                              <a:rPr lang="en-US" sz="2800" b="0" i="1">
                                <a:solidFill>
                                  <a:srgbClr val="836967"/>
                                </a:solidFill>
                                <a:latin typeface="Cambria Math" panose="02040503050406030204" pitchFamily="18" charset="0"/>
                              </a:rPr>
                            </m:ctrlPr>
                          </m:fPr>
                          <m:num>
                            <m:r>
                              <a:rPr lang="en-US" sz="2800" b="0" i="0">
                                <a:latin typeface="Cambria Math" panose="02040503050406030204" pitchFamily="18" charset="0"/>
                              </a:rPr>
                              <m:t>1</m:t>
                            </m:r>
                          </m:num>
                          <m:den>
                            <m:r>
                              <a:rPr lang="en-US" sz="2800" b="0" i="0">
                                <a:latin typeface="Cambria Math" panose="02040503050406030204" pitchFamily="18" charset="0"/>
                              </a:rPr>
                              <m:t>5</m:t>
                            </m:r>
                          </m:den>
                        </m:f>
                        <m:r>
                          <a:rPr lang="en-US" sz="2800" b="0" i="0">
                            <a:latin typeface="Cambria Math" panose="02040503050406030204" pitchFamily="18" charset="0"/>
                          </a:rPr>
                          <m:t> ∗</m:t>
                        </m:r>
                        <m:d>
                          <m:dPr>
                            <m:ctrlPr>
                              <a:rPr lang="en-US" sz="2800" b="0" i="1">
                                <a:latin typeface="Cambria Math" panose="02040503050406030204" pitchFamily="18" charset="0"/>
                              </a:rPr>
                            </m:ctrlPr>
                          </m:dPr>
                          <m:e>
                            <m:r>
                              <a:rPr lang="en-US" sz="2800" b="0" i="1">
                                <a:latin typeface="Cambria Math" panose="02040503050406030204" pitchFamily="18" charset="0"/>
                              </a:rPr>
                              <m:t>𝐷</m:t>
                            </m:r>
                            <m:d>
                              <m:dPr>
                                <m:ctrlPr>
                                  <a:rPr lang="en-US" sz="2800" b="0" i="1">
                                    <a:solidFill>
                                      <a:srgbClr val="836967"/>
                                    </a:solidFill>
                                    <a:latin typeface="Cambria Math" panose="02040503050406030204" pitchFamily="18" charset="0"/>
                                  </a:rPr>
                                </m:ctrlPr>
                              </m:dPr>
                              <m:e>
                                <m:r>
                                  <a:rPr lang="en-US" sz="2800" b="1" i="1">
                                    <a:latin typeface="Cambria Math" panose="02040503050406030204" pitchFamily="18" charset="0"/>
                                  </a:rPr>
                                  <m:t>𝑼</m:t>
                                </m:r>
                                <m:r>
                                  <a:rPr lang="en-US" sz="2800" b="0" i="0">
                                    <a:latin typeface="Cambria Math" panose="02040503050406030204" pitchFamily="18" charset="0"/>
                                  </a:rPr>
                                  <m:t>1−</m:t>
                                </m:r>
                                <m:r>
                                  <a:rPr lang="en-US" sz="2800" b="1" i="1">
                                    <a:latin typeface="Cambria Math" panose="02040503050406030204" pitchFamily="18" charset="0"/>
                                  </a:rPr>
                                  <m:t>𝑼</m:t>
                                </m:r>
                                <m:r>
                                  <a:rPr lang="en-US" sz="2800" b="0" i="0">
                                    <a:latin typeface="Cambria Math" panose="02040503050406030204" pitchFamily="18" charset="0"/>
                                  </a:rPr>
                                  <m:t>2</m:t>
                                </m:r>
                              </m:e>
                            </m:d>
                            <m:r>
                              <a:rPr lang="en-US" sz="2800" b="0" i="0">
                                <a:latin typeface="Cambria Math" panose="02040503050406030204" pitchFamily="18" charset="0"/>
                              </a:rPr>
                              <m:t>+ </m:t>
                            </m:r>
                            <m:r>
                              <a:rPr lang="en-US" sz="2800" b="0" i="1">
                                <a:latin typeface="Cambria Math" panose="02040503050406030204" pitchFamily="18" charset="0"/>
                              </a:rPr>
                              <m:t>𝐷</m:t>
                            </m:r>
                            <m:d>
                              <m:dPr>
                                <m:ctrlPr>
                                  <a:rPr lang="en-US" sz="2800" b="0" i="1">
                                    <a:solidFill>
                                      <a:srgbClr val="836967"/>
                                    </a:solidFill>
                                    <a:latin typeface="Cambria Math" panose="02040503050406030204" pitchFamily="18" charset="0"/>
                                  </a:rPr>
                                </m:ctrlPr>
                              </m:dPr>
                              <m:e>
                                <m:r>
                                  <a:rPr lang="en-US" sz="2800" b="1" i="1">
                                    <a:latin typeface="Cambria Math" panose="02040503050406030204" pitchFamily="18" charset="0"/>
                                  </a:rPr>
                                  <m:t>𝑷</m:t>
                                </m:r>
                                <m:r>
                                  <a:rPr lang="en-US" sz="2800" b="0" i="0">
                                    <a:latin typeface="Cambria Math" panose="02040503050406030204" pitchFamily="18" charset="0"/>
                                  </a:rPr>
                                  <m:t>1−</m:t>
                                </m:r>
                                <m:r>
                                  <a:rPr lang="en-US" sz="2800" b="1" i="1">
                                    <a:latin typeface="Cambria Math" panose="02040503050406030204" pitchFamily="18" charset="0"/>
                                  </a:rPr>
                                  <m:t>𝑷</m:t>
                                </m:r>
                                <m:r>
                                  <a:rPr lang="en-US" sz="2800" b="0" i="0">
                                    <a:latin typeface="Cambria Math" panose="02040503050406030204" pitchFamily="18" charset="0"/>
                                  </a:rPr>
                                  <m:t>2</m:t>
                                </m:r>
                              </m:e>
                            </m:d>
                            <m:r>
                              <a:rPr lang="en-US" sz="2800" b="0" i="0">
                                <a:latin typeface="Cambria Math" panose="02040503050406030204" pitchFamily="18" charset="0"/>
                              </a:rPr>
                              <m:t>+</m:t>
                            </m:r>
                            <m:r>
                              <a:rPr lang="en-US" sz="2800" b="0" i="1">
                                <a:latin typeface="Cambria Math" panose="02040503050406030204" pitchFamily="18" charset="0"/>
                              </a:rPr>
                              <m:t>𝐷</m:t>
                            </m:r>
                            <m:d>
                              <m:dPr>
                                <m:ctrlPr>
                                  <a:rPr lang="en-US" sz="2800" b="0" i="1">
                                    <a:solidFill>
                                      <a:srgbClr val="836967"/>
                                    </a:solidFill>
                                    <a:latin typeface="Cambria Math" panose="02040503050406030204" pitchFamily="18" charset="0"/>
                                  </a:rPr>
                                </m:ctrlPr>
                              </m:dPr>
                              <m:e>
                                <m:r>
                                  <a:rPr lang="en-US" sz="2800" b="1" i="1">
                                    <a:latin typeface="Cambria Math" panose="02040503050406030204" pitchFamily="18" charset="0"/>
                                  </a:rPr>
                                  <m:t>𝑴𝑭𝑪</m:t>
                                </m:r>
                              </m:e>
                            </m:d>
                            <m:r>
                              <a:rPr lang="en-US" sz="2800" b="0" i="0">
                                <a:latin typeface="Cambria Math" panose="02040503050406030204" pitchFamily="18" charset="0"/>
                              </a:rPr>
                              <m:t>+</m:t>
                            </m:r>
                            <m:r>
                              <a:rPr lang="en-US" sz="2800" b="0" i="1">
                                <a:latin typeface="Cambria Math" panose="02040503050406030204" pitchFamily="18" charset="0"/>
                              </a:rPr>
                              <m:t>𝐷</m:t>
                            </m:r>
                            <m:d>
                              <m:dPr>
                                <m:ctrlPr>
                                  <a:rPr lang="en-US" sz="2800" b="0" i="1">
                                    <a:solidFill>
                                      <a:srgbClr val="836967"/>
                                    </a:solidFill>
                                    <a:latin typeface="Cambria Math" panose="02040503050406030204" pitchFamily="18" charset="0"/>
                                  </a:rPr>
                                </m:ctrlPr>
                              </m:dPr>
                              <m:e>
                                <m:r>
                                  <a:rPr lang="en-US" sz="2800" b="1" i="1">
                                    <a:latin typeface="Cambria Math" panose="02040503050406030204" pitchFamily="18" charset="0"/>
                                  </a:rPr>
                                  <m:t>𝑻𝑷𝒏𝒆𝒕</m:t>
                                </m:r>
                              </m:e>
                            </m:d>
                            <m:r>
                              <a:rPr lang="en-US" sz="2800" b="0" i="0">
                                <a:latin typeface="Cambria Math" panose="02040503050406030204" pitchFamily="18" charset="0"/>
                              </a:rPr>
                              <m:t>+ </m:t>
                            </m:r>
                            <m:r>
                              <a:rPr lang="en-US" sz="2800" b="0" i="1">
                                <a:latin typeface="Cambria Math" panose="02040503050406030204" pitchFamily="18" charset="0"/>
                              </a:rPr>
                              <m:t>𝐷</m:t>
                            </m:r>
                            <m:d>
                              <m:dPr>
                                <m:ctrlPr>
                                  <a:rPr lang="en-US" sz="2800" b="0" i="1">
                                    <a:solidFill>
                                      <a:srgbClr val="836967"/>
                                    </a:solidFill>
                                    <a:latin typeface="Cambria Math" panose="02040503050406030204" pitchFamily="18" charset="0"/>
                                  </a:rPr>
                                </m:ctrlPr>
                              </m:dPr>
                              <m:e>
                                <m:r>
                                  <a:rPr lang="en-US" sz="2800" b="1" i="1">
                                    <a:latin typeface="Cambria Math" panose="02040503050406030204" pitchFamily="18" charset="0"/>
                                  </a:rPr>
                                  <m:t>𝑶𝑳𝑹</m:t>
                                </m:r>
                              </m:e>
                            </m:d>
                          </m:e>
                        </m:d>
                      </m:oMath>
                    </m:oMathPara>
                  </a14:m>
                  <a:endParaRPr lang="en-US" sz="2800" dirty="0"/>
                </a:p>
              </p:txBody>
            </p:sp>
          </mc:Choice>
          <mc:Fallback xmlns="">
            <p:sp>
              <p:nvSpPr>
                <p:cNvPr id="41" name="TextBox 40">
                  <a:extLst>
                    <a:ext uri="{FF2B5EF4-FFF2-40B4-BE49-F238E27FC236}">
                      <a16:creationId xmlns:a16="http://schemas.microsoft.com/office/drawing/2014/main" id="{67E06241-2022-79EE-AAD3-65F538C7A26E}"/>
                    </a:ext>
                  </a:extLst>
                </p:cNvPr>
                <p:cNvSpPr txBox="1">
                  <a:spLocks noRot="1" noChangeAspect="1" noMove="1" noResize="1" noEditPoints="1" noAdjustHandles="1" noChangeArrowheads="1" noChangeShapeType="1" noTextEdit="1"/>
                </p:cNvSpPr>
                <p:nvPr/>
              </p:nvSpPr>
              <p:spPr>
                <a:xfrm>
                  <a:off x="-1298356" y="30301842"/>
                  <a:ext cx="16830674" cy="901785"/>
                </a:xfrm>
                <a:prstGeom prst="rect">
                  <a:avLst/>
                </a:prstGeom>
                <a:blipFill>
                  <a:blip r:embed="rId14"/>
                  <a:stretch>
                    <a:fillRect/>
                  </a:stretch>
                </a:blipFill>
              </p:spPr>
              <p:txBody>
                <a:bodyPr/>
                <a:lstStyle/>
                <a:p>
                  <a:r>
                    <a:rPr lang="en-US">
                      <a:noFill/>
                    </a:rPr>
                    <a:t> </a:t>
                  </a:r>
                </a:p>
              </p:txBody>
            </p:sp>
          </mc:Fallback>
        </mc:AlternateContent>
        <p:sp>
          <p:nvSpPr>
            <p:cNvPr id="42" name="Arrow: Right 41">
              <a:extLst>
                <a:ext uri="{FF2B5EF4-FFF2-40B4-BE49-F238E27FC236}">
                  <a16:creationId xmlns:a16="http://schemas.microsoft.com/office/drawing/2014/main" id="{EBD43F15-F8CD-0B2B-34C2-8AB3EA0E3694}"/>
                </a:ext>
              </a:extLst>
            </p:cNvPr>
            <p:cNvSpPr/>
            <p:nvPr/>
          </p:nvSpPr>
          <p:spPr>
            <a:xfrm rot="5400000">
              <a:off x="2120392" y="29905569"/>
              <a:ext cx="660580" cy="446467"/>
            </a:xfrm>
            <a:prstGeom prst="rightArrow">
              <a:avLst/>
            </a:prstGeom>
            <a:gradFill>
              <a:gsLst>
                <a:gs pos="54000">
                  <a:srgbClr val="B7C7BE"/>
                </a:gs>
                <a:gs pos="0">
                  <a:srgbClr val="7E967F"/>
                </a:gs>
                <a:gs pos="100000">
                  <a:srgbClr val="7E967F"/>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025F7EBD-9FE8-B5CF-70D8-07B9281C189D}"/>
              </a:ext>
            </a:extLst>
          </p:cNvPr>
          <p:cNvSpPr txBox="1"/>
          <p:nvPr/>
        </p:nvSpPr>
        <p:spPr>
          <a:xfrm>
            <a:off x="712505" y="26867965"/>
            <a:ext cx="8039286" cy="1015663"/>
          </a:xfrm>
          <a:prstGeom prst="rect">
            <a:avLst/>
          </a:prstGeom>
          <a:noFill/>
        </p:spPr>
        <p:txBody>
          <a:bodyPr wrap="square">
            <a:spAutoFit/>
          </a:bodyPr>
          <a:lstStyle/>
          <a:p>
            <a:pPr algn="just"/>
            <a:r>
              <a:rPr lang="en-US" sz="2000" i="1" dirty="0">
                <a:latin typeface="Times New Roman" panose="02020603050405020304" pitchFamily="18" charset="0"/>
                <a:cs typeface="Times New Roman" panose="02020603050405020304" pitchFamily="18" charset="0"/>
              </a:rPr>
              <a:t>Fig. 2 (a) Dynamic and (b) thermodynamic components of intraseasonal variability by Changepoint MSWM index. Green and red vertical dotted lines indicate the mean onset and withdrawal dates over the study area. </a:t>
            </a:r>
          </a:p>
        </p:txBody>
      </p:sp>
      <p:sp>
        <p:nvSpPr>
          <p:cNvPr id="47" name="TextBox 46">
            <a:extLst>
              <a:ext uri="{FF2B5EF4-FFF2-40B4-BE49-F238E27FC236}">
                <a16:creationId xmlns:a16="http://schemas.microsoft.com/office/drawing/2014/main" id="{63BC9F19-B289-10CC-8B5C-BBEEDE293065}"/>
              </a:ext>
            </a:extLst>
          </p:cNvPr>
          <p:cNvSpPr txBox="1"/>
          <p:nvPr/>
        </p:nvSpPr>
        <p:spPr>
          <a:xfrm>
            <a:off x="394765" y="40807083"/>
            <a:ext cx="7166610" cy="1323439"/>
          </a:xfrm>
          <a:prstGeom prst="rect">
            <a:avLst/>
          </a:prstGeom>
          <a:noFill/>
        </p:spPr>
        <p:txBody>
          <a:bodyPr wrap="square">
            <a:spAutoFit/>
          </a:bodyPr>
          <a:lstStyle/>
          <a:p>
            <a:pPr algn="just"/>
            <a:r>
              <a:rPr lang="en-US" sz="2000" i="1" dirty="0">
                <a:latin typeface="Times New Roman" panose="02020603050405020304" pitchFamily="18" charset="0"/>
                <a:cs typeface="Times New Roman" panose="02020603050405020304" pitchFamily="18" charset="0"/>
              </a:rPr>
              <a:t>Fig. 3 Climatology seasonal variation of daily rainfall (mm, shaded), 850 </a:t>
            </a:r>
            <a:r>
              <a:rPr lang="en-US" sz="2000" i="1" dirty="0" err="1">
                <a:latin typeface="Times New Roman" panose="02020603050405020304" pitchFamily="18" charset="0"/>
                <a:cs typeface="Times New Roman" panose="02020603050405020304" pitchFamily="18" charset="0"/>
              </a:rPr>
              <a:t>hPa</a:t>
            </a:r>
            <a:r>
              <a:rPr lang="en-US" sz="2000" i="1" dirty="0">
                <a:latin typeface="Times New Roman" panose="02020603050405020304" pitchFamily="18" charset="0"/>
                <a:cs typeface="Times New Roman" panose="02020603050405020304" pitchFamily="18" charset="0"/>
              </a:rPr>
              <a:t> wind (m/s, vector), and geopotential height (</a:t>
            </a:r>
            <a:r>
              <a:rPr lang="en-US" sz="2000" i="1" dirty="0" err="1">
                <a:latin typeface="Times New Roman" panose="02020603050405020304" pitchFamily="18" charset="0"/>
                <a:cs typeface="Times New Roman" panose="02020603050405020304" pitchFamily="18" charset="0"/>
              </a:rPr>
              <a:t>gpm</a:t>
            </a:r>
            <a:r>
              <a:rPr lang="en-US" sz="2000" i="1" dirty="0">
                <a:latin typeface="Times New Roman" panose="02020603050405020304" pitchFamily="18" charset="0"/>
                <a:cs typeface="Times New Roman" panose="02020603050405020304" pitchFamily="18" charset="0"/>
              </a:rPr>
              <a:t>, contour by 1500 for blue and 1300 for red). Magenta box denoted the study area.</a:t>
            </a:r>
          </a:p>
        </p:txBody>
      </p:sp>
      <p:sp>
        <p:nvSpPr>
          <p:cNvPr id="49" name="TextBox 48">
            <a:extLst>
              <a:ext uri="{FF2B5EF4-FFF2-40B4-BE49-F238E27FC236}">
                <a16:creationId xmlns:a16="http://schemas.microsoft.com/office/drawing/2014/main" id="{9DC2817F-8B4C-A145-9684-C16B4C877C8A}"/>
              </a:ext>
            </a:extLst>
          </p:cNvPr>
          <p:cNvSpPr txBox="1"/>
          <p:nvPr/>
        </p:nvSpPr>
        <p:spPr>
          <a:xfrm>
            <a:off x="7889082" y="34704608"/>
            <a:ext cx="6796394" cy="1938992"/>
          </a:xfrm>
          <a:prstGeom prst="rect">
            <a:avLst/>
          </a:prstGeom>
          <a:noFill/>
        </p:spPr>
        <p:txBody>
          <a:bodyPr wrap="square">
            <a:spAutoFit/>
          </a:bodyPr>
          <a:lstStyle/>
          <a:p>
            <a:pPr algn="just"/>
            <a:r>
              <a:rPr lang="en-US" sz="2000" i="1" dirty="0">
                <a:latin typeface="Times New Roman" panose="02020603050405020304" pitchFamily="18" charset="0"/>
                <a:cs typeface="Times New Roman" panose="02020603050405020304" pitchFamily="18" charset="0"/>
              </a:rPr>
              <a:t>Fig. 4(a) Four sub-regions of Asian-Pacific monsoon adopted from (Wang &amp; Ho, 2002). ISM, MSWM, and WNPSM are tropical monsoon regions and the subtropical monsoon, EASM by shaded daily rainfall (mm/day) with 850 </a:t>
            </a:r>
            <a:r>
              <a:rPr lang="en-US" sz="2000" i="1" dirty="0" err="1">
                <a:latin typeface="Times New Roman" panose="02020603050405020304" pitchFamily="18" charset="0"/>
                <a:cs typeface="Times New Roman" panose="02020603050405020304" pitchFamily="18" charset="0"/>
              </a:rPr>
              <a:t>hPa</a:t>
            </a:r>
            <a:r>
              <a:rPr lang="en-US" sz="2000" i="1" dirty="0">
                <a:latin typeface="Times New Roman" panose="02020603050405020304" pitchFamily="18" charset="0"/>
                <a:cs typeface="Times New Roman" panose="02020603050405020304" pitchFamily="18" charset="0"/>
              </a:rPr>
              <a:t> level wind (m/s) and 15000-gpm geopotential contour blue line. And their correlation heatmap.</a:t>
            </a:r>
          </a:p>
        </p:txBody>
      </p:sp>
      <p:sp>
        <p:nvSpPr>
          <p:cNvPr id="54" name="TextBox 53">
            <a:extLst>
              <a:ext uri="{FF2B5EF4-FFF2-40B4-BE49-F238E27FC236}">
                <a16:creationId xmlns:a16="http://schemas.microsoft.com/office/drawing/2014/main" id="{C5040560-D911-FC28-F732-5EF9F764E7BD}"/>
              </a:ext>
            </a:extLst>
          </p:cNvPr>
          <p:cNvSpPr txBox="1"/>
          <p:nvPr/>
        </p:nvSpPr>
        <p:spPr>
          <a:xfrm>
            <a:off x="15329698" y="4641528"/>
            <a:ext cx="6701281" cy="707886"/>
          </a:xfrm>
          <a:prstGeom prst="rect">
            <a:avLst/>
          </a:prstGeom>
          <a:noFill/>
        </p:spPr>
        <p:txBody>
          <a:bodyPr wrap="square">
            <a:spAutoFit/>
          </a:bodyPr>
          <a:lstStyle/>
          <a:p>
            <a:r>
              <a:rPr lang="en-US" sz="2000" i="1" dirty="0">
                <a:latin typeface="Times New Roman" panose="02020603050405020304" pitchFamily="18" charset="0"/>
                <a:cs typeface="Times New Roman" panose="02020603050405020304" pitchFamily="18" charset="0"/>
              </a:rPr>
              <a:t>Table 1 Cyclone and Non-Cyclone years over </a:t>
            </a:r>
            <a:r>
              <a:rPr lang="en-US" sz="2000" i="1" dirty="0" err="1">
                <a:latin typeface="Times New Roman" panose="02020603050405020304" pitchFamily="18" charset="0"/>
                <a:cs typeface="Times New Roman" panose="02020603050405020304" pitchFamily="18" charset="0"/>
              </a:rPr>
              <a:t>BoB</a:t>
            </a:r>
            <a:r>
              <a:rPr lang="en-US" sz="2000" i="1" dirty="0">
                <a:latin typeface="Times New Roman" panose="02020603050405020304" pitchFamily="18" charset="0"/>
                <a:cs typeface="Times New Roman" panose="02020603050405020304" pitchFamily="18" charset="0"/>
              </a:rPr>
              <a:t>. The red text represents ENSO positive years and blue for negative years.</a:t>
            </a:r>
          </a:p>
        </p:txBody>
      </p:sp>
      <p:pic>
        <p:nvPicPr>
          <p:cNvPr id="55" name="Picture 54">
            <a:extLst>
              <a:ext uri="{FF2B5EF4-FFF2-40B4-BE49-F238E27FC236}">
                <a16:creationId xmlns:a16="http://schemas.microsoft.com/office/drawing/2014/main" id="{92402718-FE8C-1BB3-8408-BDB4D0807A86}"/>
              </a:ext>
            </a:extLst>
          </p:cNvPr>
          <p:cNvPicPr>
            <a:picLocks noChangeAspect="1"/>
          </p:cNvPicPr>
          <p:nvPr/>
        </p:nvPicPr>
        <p:blipFill>
          <a:blip r:embed="rId15"/>
          <a:srcRect l="3930" r="6263"/>
          <a:stretch/>
        </p:blipFill>
        <p:spPr>
          <a:xfrm>
            <a:off x="22549308" y="4678978"/>
            <a:ext cx="7553124" cy="10737824"/>
          </a:xfrm>
          <a:prstGeom prst="rect">
            <a:avLst/>
          </a:prstGeom>
        </p:spPr>
      </p:pic>
      <p:pic>
        <p:nvPicPr>
          <p:cNvPr id="57" name="Picture 56">
            <a:extLst>
              <a:ext uri="{FF2B5EF4-FFF2-40B4-BE49-F238E27FC236}">
                <a16:creationId xmlns:a16="http://schemas.microsoft.com/office/drawing/2014/main" id="{815C2765-9292-302D-C8DC-2B3A605C83C0}"/>
              </a:ext>
            </a:extLst>
          </p:cNvPr>
          <p:cNvPicPr>
            <a:picLocks noChangeAspect="1"/>
          </p:cNvPicPr>
          <p:nvPr/>
        </p:nvPicPr>
        <p:blipFill>
          <a:blip r:embed="rId16"/>
          <a:stretch>
            <a:fillRect/>
          </a:stretch>
        </p:blipFill>
        <p:spPr>
          <a:xfrm>
            <a:off x="14861411" y="25013240"/>
            <a:ext cx="15378877" cy="8258282"/>
          </a:xfrm>
          <a:prstGeom prst="rect">
            <a:avLst/>
          </a:prstGeom>
        </p:spPr>
      </p:pic>
      <p:sp>
        <p:nvSpPr>
          <p:cNvPr id="58" name="Rectangle 57">
            <a:extLst>
              <a:ext uri="{FF2B5EF4-FFF2-40B4-BE49-F238E27FC236}">
                <a16:creationId xmlns:a16="http://schemas.microsoft.com/office/drawing/2014/main" id="{946B4049-1F01-1247-0417-7004835FF2E5}"/>
              </a:ext>
            </a:extLst>
          </p:cNvPr>
          <p:cNvSpPr/>
          <p:nvPr/>
        </p:nvSpPr>
        <p:spPr>
          <a:xfrm>
            <a:off x="0" y="-195908"/>
            <a:ext cx="30240288" cy="42675821"/>
          </a:xfrm>
          <a:prstGeom prst="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C5FE4B6D-64E8-9E51-7A97-4B7B33F301BE}"/>
              </a:ext>
            </a:extLst>
          </p:cNvPr>
          <p:cNvSpPr txBox="1"/>
          <p:nvPr/>
        </p:nvSpPr>
        <p:spPr>
          <a:xfrm>
            <a:off x="15578934" y="32975497"/>
            <a:ext cx="13749279" cy="1015663"/>
          </a:xfrm>
          <a:prstGeom prst="rect">
            <a:avLst/>
          </a:prstGeom>
          <a:noFill/>
        </p:spPr>
        <p:txBody>
          <a:bodyPr wrap="square">
            <a:spAutoFit/>
          </a:bodyPr>
          <a:lstStyle/>
          <a:p>
            <a:pPr algn="just"/>
            <a:r>
              <a:rPr lang="en-US" sz="2000" i="1" dirty="0">
                <a:latin typeface="Times New Roman" panose="02020603050405020304" pitchFamily="18" charset="0"/>
                <a:cs typeface="Times New Roman" panose="02020603050405020304" pitchFamily="18" charset="0"/>
              </a:rPr>
              <a:t>Fig. 8 The anomaly composite map of climatology May 850 </a:t>
            </a:r>
            <a:r>
              <a:rPr lang="en-US" sz="2000" i="1" dirty="0" err="1">
                <a:latin typeface="Times New Roman" panose="02020603050405020304" pitchFamily="18" charset="0"/>
                <a:cs typeface="Times New Roman" panose="02020603050405020304" pitchFamily="18" charset="0"/>
              </a:rPr>
              <a:t>hPa</a:t>
            </a:r>
            <a:r>
              <a:rPr lang="en-US" sz="2000" i="1" dirty="0">
                <a:latin typeface="Times New Roman" panose="02020603050405020304" pitchFamily="18" charset="0"/>
                <a:cs typeface="Times New Roman" panose="02020603050405020304" pitchFamily="18" charset="0"/>
              </a:rPr>
              <a:t> wind (m/s, vector), 500 </a:t>
            </a:r>
            <a:r>
              <a:rPr lang="en-US" sz="2000" i="1" dirty="0" err="1">
                <a:latin typeface="Times New Roman" panose="02020603050405020304" pitchFamily="18" charset="0"/>
                <a:cs typeface="Times New Roman" panose="02020603050405020304" pitchFamily="18" charset="0"/>
              </a:rPr>
              <a:t>hPa</a:t>
            </a:r>
            <a:r>
              <a:rPr lang="en-US" sz="2000" i="1" dirty="0">
                <a:latin typeface="Times New Roman" panose="02020603050405020304" pitchFamily="18" charset="0"/>
                <a:cs typeface="Times New Roman" panose="02020603050405020304" pitchFamily="18" charset="0"/>
              </a:rPr>
              <a:t> geopotential (</a:t>
            </a:r>
            <a:r>
              <a:rPr lang="en-US" sz="2000" i="1" dirty="0" err="1">
                <a:latin typeface="Times New Roman" panose="02020603050405020304" pitchFamily="18" charset="0"/>
                <a:cs typeface="Times New Roman" panose="02020603050405020304" pitchFamily="18" charset="0"/>
              </a:rPr>
              <a:t>gpm</a:t>
            </a:r>
            <a:r>
              <a:rPr lang="en-US" sz="2000" i="1" dirty="0">
                <a:latin typeface="Times New Roman" panose="02020603050405020304" pitchFamily="18" charset="0"/>
                <a:cs typeface="Times New Roman" panose="02020603050405020304" pitchFamily="18" charset="0"/>
              </a:rPr>
              <a:t>, contour), rainfall (mm/day, shaded over land) and SST (°C, shaded over ocean) of (a) cyclogenesis years and (b) non-cyclogenesis years over </a:t>
            </a:r>
            <a:r>
              <a:rPr lang="en-US" sz="2000" i="1" dirty="0" err="1">
                <a:latin typeface="Times New Roman" panose="02020603050405020304" pitchFamily="18" charset="0"/>
                <a:cs typeface="Times New Roman" panose="02020603050405020304" pitchFamily="18" charset="0"/>
              </a:rPr>
              <a:t>BoB</a:t>
            </a:r>
            <a:r>
              <a:rPr lang="en-US" sz="2000" i="1" dirty="0">
                <a:latin typeface="Times New Roman" panose="02020603050405020304" pitchFamily="18" charset="0"/>
                <a:cs typeface="Times New Roman" panose="02020603050405020304" pitchFamily="18" charset="0"/>
              </a:rPr>
              <a:t> with (c) early onset year and (d) late onset year (Red dots denoted the 95% confident level). </a:t>
            </a:r>
          </a:p>
        </p:txBody>
      </p:sp>
      <p:sp>
        <p:nvSpPr>
          <p:cNvPr id="62" name="TextBox 61">
            <a:extLst>
              <a:ext uri="{FF2B5EF4-FFF2-40B4-BE49-F238E27FC236}">
                <a16:creationId xmlns:a16="http://schemas.microsoft.com/office/drawing/2014/main" id="{06AC0355-0164-6161-E950-1F070BA6DCB6}"/>
              </a:ext>
            </a:extLst>
          </p:cNvPr>
          <p:cNvSpPr txBox="1"/>
          <p:nvPr/>
        </p:nvSpPr>
        <p:spPr>
          <a:xfrm>
            <a:off x="22827682" y="23439442"/>
            <a:ext cx="7019790" cy="1631216"/>
          </a:xfrm>
          <a:prstGeom prst="rect">
            <a:avLst/>
          </a:prstGeom>
          <a:noFill/>
        </p:spPr>
        <p:txBody>
          <a:bodyPr wrap="square">
            <a:spAutoFit/>
          </a:bodyPr>
          <a:lstStyle/>
          <a:p>
            <a:pPr algn="just"/>
            <a:r>
              <a:rPr lang="en-US" sz="2000" i="1" dirty="0">
                <a:latin typeface="Times New Roman" panose="02020603050405020304" pitchFamily="18" charset="0"/>
                <a:cs typeface="Times New Roman" panose="02020603050405020304" pitchFamily="18" charset="0"/>
              </a:rPr>
              <a:t>Fig. 7 The composite map of May sea level pressure (shaded, </a:t>
            </a:r>
            <a:r>
              <a:rPr lang="en-US" sz="2000" i="1" dirty="0" err="1">
                <a:latin typeface="Times New Roman" panose="02020603050405020304" pitchFamily="18" charset="0"/>
                <a:cs typeface="Times New Roman" panose="02020603050405020304" pitchFamily="18" charset="0"/>
              </a:rPr>
              <a:t>hPa</a:t>
            </a:r>
            <a:r>
              <a:rPr lang="en-US" sz="2000" i="1" dirty="0">
                <a:latin typeface="Times New Roman" panose="02020603050405020304" pitchFamily="18" charset="0"/>
                <a:cs typeface="Times New Roman" panose="02020603050405020304" pitchFamily="18" charset="0"/>
              </a:rPr>
              <a:t>) with 500 </a:t>
            </a:r>
            <a:r>
              <a:rPr lang="en-US" sz="2000" i="1" dirty="0" err="1">
                <a:latin typeface="Times New Roman" panose="02020603050405020304" pitchFamily="18" charset="0"/>
                <a:cs typeface="Times New Roman" panose="02020603050405020304" pitchFamily="18" charset="0"/>
              </a:rPr>
              <a:t>hPa</a:t>
            </a:r>
            <a:r>
              <a:rPr lang="en-US" sz="2000" i="1" dirty="0">
                <a:latin typeface="Times New Roman" panose="02020603050405020304" pitchFamily="18" charset="0"/>
                <a:cs typeface="Times New Roman" panose="02020603050405020304" pitchFamily="18" charset="0"/>
              </a:rPr>
              <a:t> level geopotential high (contour, m2 s-2) (above) and the daily rainfall (mm, shaded) with OLR value (W m-2, contour) (below) of (a) (c) cyclone years and (b) (d) no cyclone  years respectively.</a:t>
            </a:r>
          </a:p>
        </p:txBody>
      </p:sp>
      <p:sp>
        <p:nvSpPr>
          <p:cNvPr id="1024" name="TextBox 1023">
            <a:extLst>
              <a:ext uri="{FF2B5EF4-FFF2-40B4-BE49-F238E27FC236}">
                <a16:creationId xmlns:a16="http://schemas.microsoft.com/office/drawing/2014/main" id="{E9B23848-1724-BA91-C21A-CF2B13D572EA}"/>
              </a:ext>
            </a:extLst>
          </p:cNvPr>
          <p:cNvSpPr txBox="1"/>
          <p:nvPr/>
        </p:nvSpPr>
        <p:spPr>
          <a:xfrm>
            <a:off x="15722721" y="23348112"/>
            <a:ext cx="6621617" cy="1938992"/>
          </a:xfrm>
          <a:prstGeom prst="rect">
            <a:avLst/>
          </a:prstGeom>
          <a:noFill/>
        </p:spPr>
        <p:txBody>
          <a:bodyPr wrap="square">
            <a:spAutoFit/>
          </a:bodyPr>
          <a:lstStyle/>
          <a:p>
            <a:pPr algn="just"/>
            <a:r>
              <a:rPr lang="en-US" sz="2000" i="1" dirty="0">
                <a:latin typeface="Times New Roman" panose="02020603050405020304" pitchFamily="18" charset="0"/>
                <a:cs typeface="Times New Roman" panose="02020603050405020304" pitchFamily="18" charset="0"/>
              </a:rPr>
              <a:t>Fig. 6 The composite map of total May cyclones tracks and climatology SST (°C, shaded) for (a) early onset years and (b) late onset years during 1981-2020. (</a:t>
            </a:r>
            <a:r>
              <a:rPr lang="en-US" sz="2000" i="1" dirty="0" err="1">
                <a:latin typeface="Times New Roman" panose="02020603050405020304" pitchFamily="18" charset="0"/>
                <a:cs typeface="Times New Roman" panose="02020603050405020304" pitchFamily="18" charset="0"/>
              </a:rPr>
              <a:t>c,d</a:t>
            </a:r>
            <a:r>
              <a:rPr lang="en-US" sz="2000" i="1" dirty="0">
                <a:latin typeface="Times New Roman" panose="02020603050405020304" pitchFamily="18" charset="0"/>
                <a:cs typeface="Times New Roman" panose="02020603050405020304" pitchFamily="18" charset="0"/>
              </a:rPr>
              <a:t>) Similar with (</a:t>
            </a:r>
            <a:r>
              <a:rPr lang="en-US" sz="2000" i="1" dirty="0" err="1">
                <a:latin typeface="Times New Roman" panose="02020603050405020304" pitchFamily="18" charset="0"/>
                <a:cs typeface="Times New Roman" panose="02020603050405020304" pitchFamily="18" charset="0"/>
              </a:rPr>
              <a:t>a,b</a:t>
            </a:r>
            <a:r>
              <a:rPr lang="en-US" sz="2000" i="1" dirty="0">
                <a:latin typeface="Times New Roman" panose="02020603050405020304" pitchFamily="18" charset="0"/>
                <a:cs typeface="Times New Roman" panose="02020603050405020304" pitchFamily="18" charset="0"/>
              </a:rPr>
              <a:t>) but for anomaly mean sea level pressure (</a:t>
            </a:r>
            <a:r>
              <a:rPr lang="en-US" sz="2000" i="1" dirty="0" err="1">
                <a:latin typeface="Times New Roman" panose="02020603050405020304" pitchFamily="18" charset="0"/>
                <a:cs typeface="Times New Roman" panose="02020603050405020304" pitchFamily="18" charset="0"/>
              </a:rPr>
              <a:t>hPa</a:t>
            </a:r>
            <a:r>
              <a:rPr lang="en-US" sz="2000" i="1" dirty="0">
                <a:latin typeface="Times New Roman" panose="02020603050405020304" pitchFamily="18" charset="0"/>
                <a:cs typeface="Times New Roman" panose="02020603050405020304" pitchFamily="18" charset="0"/>
              </a:rPr>
              <a:t>, shaded) and 500 </a:t>
            </a:r>
            <a:r>
              <a:rPr lang="en-US" sz="2000" i="1" dirty="0" err="1">
                <a:latin typeface="Times New Roman" panose="02020603050405020304" pitchFamily="18" charset="0"/>
                <a:cs typeface="Times New Roman" panose="02020603050405020304" pitchFamily="18" charset="0"/>
              </a:rPr>
              <a:t>hPa</a:t>
            </a:r>
            <a:r>
              <a:rPr lang="en-US" sz="2000" i="1" dirty="0">
                <a:latin typeface="Times New Roman" panose="02020603050405020304" pitchFamily="18" charset="0"/>
                <a:cs typeface="Times New Roman" panose="02020603050405020304" pitchFamily="18" charset="0"/>
              </a:rPr>
              <a:t> geopotential height (</a:t>
            </a:r>
            <a:r>
              <a:rPr lang="en-US" sz="2000" i="1" dirty="0" err="1">
                <a:latin typeface="Times New Roman" panose="02020603050405020304" pitchFamily="18" charset="0"/>
                <a:cs typeface="Times New Roman" panose="02020603050405020304" pitchFamily="18" charset="0"/>
              </a:rPr>
              <a:t>gpm</a:t>
            </a:r>
            <a:r>
              <a:rPr lang="en-US" sz="2000" i="1" dirty="0">
                <a:latin typeface="Times New Roman" panose="02020603050405020304" pitchFamily="18" charset="0"/>
                <a:cs typeface="Times New Roman" panose="02020603050405020304" pitchFamily="18" charset="0"/>
              </a:rPr>
              <a:t>, contour) and (</a:t>
            </a:r>
            <a:r>
              <a:rPr lang="en-US" sz="2000" i="1" dirty="0" err="1">
                <a:latin typeface="Times New Roman" panose="02020603050405020304" pitchFamily="18" charset="0"/>
                <a:cs typeface="Times New Roman" panose="02020603050405020304" pitchFamily="18" charset="0"/>
              </a:rPr>
              <a:t>e,f</a:t>
            </a:r>
            <a:r>
              <a:rPr lang="en-US" sz="2000" i="1" dirty="0">
                <a:latin typeface="Times New Roman" panose="02020603050405020304" pitchFamily="18" charset="0"/>
                <a:cs typeface="Times New Roman" panose="02020603050405020304" pitchFamily="18" charset="0"/>
              </a:rPr>
              <a:t>) anomaly total precipitation (mm/day, shaded) with OLR(W m-2, contour)</a:t>
            </a:r>
          </a:p>
        </p:txBody>
      </p:sp>
      <p:sp>
        <p:nvSpPr>
          <p:cNvPr id="1027" name="TextBox 1026">
            <a:extLst>
              <a:ext uri="{FF2B5EF4-FFF2-40B4-BE49-F238E27FC236}">
                <a16:creationId xmlns:a16="http://schemas.microsoft.com/office/drawing/2014/main" id="{5E723AE3-8AA2-D478-08EF-16310C0EE96C}"/>
              </a:ext>
            </a:extLst>
          </p:cNvPr>
          <p:cNvSpPr txBox="1"/>
          <p:nvPr/>
        </p:nvSpPr>
        <p:spPr>
          <a:xfrm>
            <a:off x="22779961" y="15259869"/>
            <a:ext cx="7026691" cy="1631216"/>
          </a:xfrm>
          <a:prstGeom prst="rect">
            <a:avLst/>
          </a:prstGeom>
          <a:noFill/>
        </p:spPr>
        <p:txBody>
          <a:bodyPr wrap="square">
            <a:spAutoFit/>
          </a:bodyPr>
          <a:lstStyle/>
          <a:p>
            <a:pPr algn="just"/>
            <a:r>
              <a:rPr lang="en-US" sz="2000" i="1" dirty="0">
                <a:latin typeface="Times New Roman" panose="02020603050405020304" pitchFamily="18" charset="0"/>
                <a:cs typeface="Times New Roman" panose="02020603050405020304" pitchFamily="18" charset="0"/>
              </a:rPr>
              <a:t>Fig. 5 The climatology gridded (1°x1°) frequency distribution of a number of storms (first column), average wind changes in 24 hours (knots, second column), and Maximum wind speed (knots, third column) for (a) early onset years, (b) late onset years, (c) El Niño Years and (d) La Niña years.</a:t>
            </a:r>
          </a:p>
        </p:txBody>
      </p:sp>
      <p:sp>
        <p:nvSpPr>
          <p:cNvPr id="1028" name="TextBox 1027">
            <a:extLst>
              <a:ext uri="{FF2B5EF4-FFF2-40B4-BE49-F238E27FC236}">
                <a16:creationId xmlns:a16="http://schemas.microsoft.com/office/drawing/2014/main" id="{FB018C07-54F0-708E-024B-26E87421CEAA}"/>
              </a:ext>
            </a:extLst>
          </p:cNvPr>
          <p:cNvSpPr txBox="1"/>
          <p:nvPr/>
        </p:nvSpPr>
        <p:spPr>
          <a:xfrm>
            <a:off x="394765" y="3908883"/>
            <a:ext cx="14254230" cy="646331"/>
          </a:xfrm>
          <a:prstGeom prst="rect">
            <a:avLst/>
          </a:prstGeom>
          <a:solidFill>
            <a:srgbClr val="7E967F"/>
          </a:solid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Abstract</a:t>
            </a:r>
          </a:p>
        </p:txBody>
      </p:sp>
      <p:sp>
        <p:nvSpPr>
          <p:cNvPr id="1029" name="TextBox 1028">
            <a:extLst>
              <a:ext uri="{FF2B5EF4-FFF2-40B4-BE49-F238E27FC236}">
                <a16:creationId xmlns:a16="http://schemas.microsoft.com/office/drawing/2014/main" id="{FD665665-8CE2-4EF5-60F3-39ACAFA85EC2}"/>
              </a:ext>
            </a:extLst>
          </p:cNvPr>
          <p:cNvSpPr txBox="1"/>
          <p:nvPr/>
        </p:nvSpPr>
        <p:spPr>
          <a:xfrm>
            <a:off x="446042" y="12200407"/>
            <a:ext cx="14174943" cy="646331"/>
          </a:xfrm>
          <a:prstGeom prst="rect">
            <a:avLst/>
          </a:prstGeom>
          <a:solidFill>
            <a:srgbClr val="7E967F"/>
          </a:solid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Introduction</a:t>
            </a:r>
          </a:p>
        </p:txBody>
      </p:sp>
      <p:sp>
        <p:nvSpPr>
          <p:cNvPr id="1030" name="TextBox 1029">
            <a:extLst>
              <a:ext uri="{FF2B5EF4-FFF2-40B4-BE49-F238E27FC236}">
                <a16:creationId xmlns:a16="http://schemas.microsoft.com/office/drawing/2014/main" id="{61D43850-E42C-89B9-C95C-08A3BBB99114}"/>
              </a:ext>
            </a:extLst>
          </p:cNvPr>
          <p:cNvSpPr txBox="1"/>
          <p:nvPr/>
        </p:nvSpPr>
        <p:spPr>
          <a:xfrm>
            <a:off x="446042" y="20073013"/>
            <a:ext cx="14075154" cy="657161"/>
          </a:xfrm>
          <a:prstGeom prst="rect">
            <a:avLst/>
          </a:prstGeom>
          <a:solidFill>
            <a:srgbClr val="7E967F"/>
          </a:solid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Data and Method</a:t>
            </a:r>
          </a:p>
        </p:txBody>
      </p:sp>
      <p:sp>
        <p:nvSpPr>
          <p:cNvPr id="2" name="Subtitle 3">
            <a:extLst>
              <a:ext uri="{FF2B5EF4-FFF2-40B4-BE49-F238E27FC236}">
                <a16:creationId xmlns:a16="http://schemas.microsoft.com/office/drawing/2014/main" id="{40C1F7B9-227D-9BD3-110A-2FF53B6AD87D}"/>
              </a:ext>
            </a:extLst>
          </p:cNvPr>
          <p:cNvSpPr txBox="1">
            <a:spLocks/>
          </p:cNvSpPr>
          <p:nvPr/>
        </p:nvSpPr>
        <p:spPr>
          <a:xfrm>
            <a:off x="8862677" y="20868405"/>
            <a:ext cx="5863659" cy="1374621"/>
          </a:xfrm>
          <a:prstGeom prst="rect">
            <a:avLst/>
          </a:prstGeom>
        </p:spPr>
        <p:txBody>
          <a:bodyPr/>
          <a:lstStyle>
            <a:lvl1pPr marL="566997" indent="-566997" algn="l" defTabSz="2267986" rtl="0" eaLnBrk="1" latinLnBrk="0" hangingPunct="1">
              <a:lnSpc>
                <a:spcPct val="90000"/>
              </a:lnSpc>
              <a:spcBef>
                <a:spcPts val="2480"/>
              </a:spcBef>
              <a:buFont typeface="Arial" panose="020B0604020202020204" pitchFamily="34" charset="0"/>
              <a:buChar char="•"/>
              <a:defRPr sz="6945" kern="1200">
                <a:solidFill>
                  <a:schemeClr val="tx1"/>
                </a:solidFill>
                <a:latin typeface="+mn-lt"/>
                <a:ea typeface="+mn-ea"/>
                <a:cs typeface="+mn-cs"/>
              </a:defRPr>
            </a:lvl1pPr>
            <a:lvl2pPr marL="1700990" indent="-566997" algn="l" defTabSz="2267986"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a:lstStyle>
          <a:p>
            <a:pPr marL="285750" indent="0">
              <a:lnSpc>
                <a:spcPct val="100000"/>
              </a:lnSpc>
              <a:spcBef>
                <a:spcPts val="1200"/>
              </a:spcBef>
              <a:buNone/>
            </a:pPr>
            <a:r>
              <a:rPr lang="en-US" sz="2800" b="1" dirty="0">
                <a:solidFill>
                  <a:srgbClr val="00B050"/>
                </a:solidFill>
                <a:latin typeface="Times New Roman" panose="02020603050405020304" pitchFamily="18" charset="0"/>
                <a:cs typeface="Times New Roman" panose="02020603050405020304" pitchFamily="18" charset="0"/>
              </a:rPr>
              <a:t>Data For Monsoon</a:t>
            </a:r>
          </a:p>
          <a:p>
            <a:pPr marL="566738" indent="-280988">
              <a:lnSpc>
                <a:spcPct val="100000"/>
              </a:lnSpc>
              <a:spcBef>
                <a:spcPts val="1200"/>
              </a:spcBef>
            </a:pPr>
            <a:r>
              <a:rPr lang="en-US" sz="2800" dirty="0">
                <a:latin typeface="Times New Roman" panose="02020603050405020304" pitchFamily="18" charset="0"/>
                <a:cs typeface="Times New Roman" panose="02020603050405020304" pitchFamily="18" charset="0"/>
              </a:rPr>
              <a:t>CPC Rainfall (2.5 x 2.5)</a:t>
            </a:r>
          </a:p>
          <a:p>
            <a:pPr marL="566738" indent="-280988">
              <a:lnSpc>
                <a:spcPct val="100000"/>
              </a:lnSpc>
              <a:spcBef>
                <a:spcPts val="1200"/>
              </a:spcBef>
            </a:pPr>
            <a:r>
              <a:rPr lang="en-US" sz="2800" dirty="0">
                <a:latin typeface="Times New Roman" panose="02020603050405020304" pitchFamily="18" charset="0"/>
                <a:cs typeface="Times New Roman" panose="02020603050405020304" pitchFamily="18" charset="0"/>
              </a:rPr>
              <a:t>ERA5 (0.25 x 0.25)</a:t>
            </a:r>
          </a:p>
          <a:p>
            <a:pPr marL="566738" indent="-280988">
              <a:lnSpc>
                <a:spcPct val="100000"/>
              </a:lnSpc>
              <a:spcBef>
                <a:spcPts val="1200"/>
              </a:spcBef>
            </a:pPr>
            <a:r>
              <a:rPr lang="en-US" sz="2800" dirty="0">
                <a:latin typeface="Times New Roman" panose="02020603050405020304" pitchFamily="18" charset="0"/>
                <a:cs typeface="Times New Roman" panose="02020603050405020304" pitchFamily="18" charset="0"/>
              </a:rPr>
              <a:t>NCEP Reanalysis 2  (2.5 x 2.5)</a:t>
            </a:r>
          </a:p>
          <a:p>
            <a:pPr marL="566738" indent="-280988">
              <a:lnSpc>
                <a:spcPct val="100000"/>
              </a:lnSpc>
              <a:spcBef>
                <a:spcPts val="1200"/>
              </a:spcBef>
            </a:pPr>
            <a:r>
              <a:rPr lang="en-US" sz="2800" dirty="0" err="1">
                <a:latin typeface="Times New Roman" panose="02020603050405020304" pitchFamily="18" charset="0"/>
                <a:cs typeface="Times New Roman" panose="02020603050405020304" pitchFamily="18" charset="0"/>
              </a:rPr>
              <a:t>IBTrACS</a:t>
            </a:r>
            <a:r>
              <a:rPr lang="en-US" sz="2800" dirty="0">
                <a:latin typeface="Times New Roman" panose="02020603050405020304" pitchFamily="18" charset="0"/>
                <a:cs typeface="Times New Roman" panose="02020603050405020304" pitchFamily="18" charset="0"/>
              </a:rPr>
              <a:t>: cyclone best track data </a:t>
            </a:r>
          </a:p>
        </p:txBody>
      </p:sp>
      <p:sp>
        <p:nvSpPr>
          <p:cNvPr id="3" name="Subtitle 3">
            <a:extLst>
              <a:ext uri="{FF2B5EF4-FFF2-40B4-BE49-F238E27FC236}">
                <a16:creationId xmlns:a16="http://schemas.microsoft.com/office/drawing/2014/main" id="{41FA063E-ABA2-2913-0AAF-99D17BAD61E7}"/>
              </a:ext>
            </a:extLst>
          </p:cNvPr>
          <p:cNvSpPr txBox="1">
            <a:spLocks/>
          </p:cNvSpPr>
          <p:nvPr/>
        </p:nvSpPr>
        <p:spPr>
          <a:xfrm>
            <a:off x="9559386" y="23798241"/>
            <a:ext cx="8522113" cy="39299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1pPr>
            <a:lvl2pPr marL="914400" marR="0" lvl="1"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2pPr>
            <a:lvl3pPr marL="1371600" marR="0" lvl="2"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3pPr>
            <a:lvl4pPr marL="1828800" marR="0" lvl="3"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4pPr>
            <a:lvl5pPr marL="2286000" marR="0" lvl="4"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5pPr>
            <a:lvl6pPr marL="2743200" marR="0" lvl="5"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6pPr>
            <a:lvl7pPr marL="3200400" marR="0" lvl="6"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7pPr>
            <a:lvl8pPr marL="3657600" marR="0" lvl="7"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8pPr>
            <a:lvl9pPr marL="4114800" marR="0" lvl="8" indent="-317500" algn="ctr" rtl="0">
              <a:lnSpc>
                <a:spcPct val="100000"/>
              </a:lnSpc>
              <a:spcBef>
                <a:spcPts val="0"/>
              </a:spcBef>
              <a:spcAft>
                <a:spcPts val="0"/>
              </a:spcAft>
              <a:buClr>
                <a:schemeClr val="dk1"/>
              </a:buClr>
              <a:buSzPts val="1400"/>
              <a:buFont typeface="Alata"/>
              <a:buNone/>
              <a:defRPr sz="1400" b="0" i="0" u="none" strike="noStrike" cap="none">
                <a:solidFill>
                  <a:schemeClr val="dk1"/>
                </a:solidFill>
                <a:latin typeface="Alata"/>
                <a:ea typeface="Alata"/>
                <a:cs typeface="Alata"/>
                <a:sym typeface="Alata"/>
              </a:defRPr>
            </a:lvl9pPr>
          </a:lstStyle>
          <a:p>
            <a:pPr marL="285750" indent="0" algn="l"/>
            <a:r>
              <a:rPr lang="en-US" sz="2800" b="1" dirty="0">
                <a:solidFill>
                  <a:srgbClr val="0B8F37"/>
                </a:solidFill>
                <a:latin typeface="Times New Roman" panose="02020603050405020304" pitchFamily="18" charset="0"/>
                <a:cs typeface="Times New Roman" panose="02020603050405020304" pitchFamily="18" charset="0"/>
              </a:rPr>
              <a:t>Statistics Methods</a:t>
            </a:r>
          </a:p>
          <a:p>
            <a:pPr marL="228600" indent="-2286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Mean</a:t>
            </a:r>
          </a:p>
          <a:p>
            <a:pPr marL="228600" indent="-2286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Anomalies</a:t>
            </a:r>
          </a:p>
          <a:p>
            <a:pPr marL="228600" indent="-2286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EOF</a:t>
            </a:r>
          </a:p>
          <a:p>
            <a:pPr marL="228600" indent="-2286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Correlation</a:t>
            </a:r>
          </a:p>
          <a:p>
            <a:pPr marL="228600" indent="-2286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Regression</a:t>
            </a:r>
          </a:p>
          <a:p>
            <a:pPr marL="228600" indent="-2286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Composite Analysis</a:t>
            </a:r>
          </a:p>
          <a:p>
            <a:pPr marL="596900" indent="-457200" algn="l">
              <a:buFont typeface="Arial" panose="020B0604020202020204" pitchFamily="34" charset="0"/>
              <a:buChar char="•"/>
            </a:pPr>
            <a:endParaRPr lang="en-US" sz="2800" dirty="0"/>
          </a:p>
        </p:txBody>
      </p:sp>
      <p:pic>
        <p:nvPicPr>
          <p:cNvPr id="4" name="Picture 3">
            <a:extLst>
              <a:ext uri="{FF2B5EF4-FFF2-40B4-BE49-F238E27FC236}">
                <a16:creationId xmlns:a16="http://schemas.microsoft.com/office/drawing/2014/main" id="{3F01CE24-DFC9-F6FD-8098-F59AEE52256B}"/>
              </a:ext>
            </a:extLst>
          </p:cNvPr>
          <p:cNvPicPr>
            <a:picLocks noChangeAspect="1"/>
          </p:cNvPicPr>
          <p:nvPr/>
        </p:nvPicPr>
        <p:blipFill>
          <a:blip r:embed="rId17"/>
          <a:stretch>
            <a:fillRect/>
          </a:stretch>
        </p:blipFill>
        <p:spPr>
          <a:xfrm>
            <a:off x="13444719" y="25721530"/>
            <a:ext cx="1081768" cy="1200443"/>
          </a:xfrm>
          <a:prstGeom prst="rect">
            <a:avLst/>
          </a:prstGeom>
        </p:spPr>
      </p:pic>
      <p:pic>
        <p:nvPicPr>
          <p:cNvPr id="6" name="Picture 5">
            <a:extLst>
              <a:ext uri="{FF2B5EF4-FFF2-40B4-BE49-F238E27FC236}">
                <a16:creationId xmlns:a16="http://schemas.microsoft.com/office/drawing/2014/main" id="{304BE4AD-99C5-C028-BD86-7FC558F24CC1}"/>
              </a:ext>
            </a:extLst>
          </p:cNvPr>
          <p:cNvPicPr>
            <a:picLocks noChangeAspect="1"/>
          </p:cNvPicPr>
          <p:nvPr/>
        </p:nvPicPr>
        <p:blipFill>
          <a:blip r:embed="rId18"/>
          <a:stretch>
            <a:fillRect/>
          </a:stretch>
        </p:blipFill>
        <p:spPr>
          <a:xfrm>
            <a:off x="13444704" y="24144377"/>
            <a:ext cx="1081768" cy="1081768"/>
          </a:xfrm>
          <a:prstGeom prst="rect">
            <a:avLst/>
          </a:prstGeom>
        </p:spPr>
      </p:pic>
      <p:pic>
        <p:nvPicPr>
          <p:cNvPr id="7" name="Picture 6">
            <a:extLst>
              <a:ext uri="{FF2B5EF4-FFF2-40B4-BE49-F238E27FC236}">
                <a16:creationId xmlns:a16="http://schemas.microsoft.com/office/drawing/2014/main" id="{6374124F-C2B0-3C6C-0BD4-543F82AB50BD}"/>
              </a:ext>
            </a:extLst>
          </p:cNvPr>
          <p:cNvPicPr>
            <a:picLocks noChangeAspect="1"/>
          </p:cNvPicPr>
          <p:nvPr/>
        </p:nvPicPr>
        <p:blipFill rotWithShape="1">
          <a:blip r:embed="rId19"/>
          <a:srcRect t="22660" b="24428"/>
          <a:stretch/>
        </p:blipFill>
        <p:spPr>
          <a:xfrm>
            <a:off x="13005806" y="27136508"/>
            <a:ext cx="1720530" cy="682773"/>
          </a:xfrm>
          <a:prstGeom prst="rect">
            <a:avLst/>
          </a:prstGeom>
        </p:spPr>
      </p:pic>
      <p:sp>
        <p:nvSpPr>
          <p:cNvPr id="8" name="TextBox 7">
            <a:extLst>
              <a:ext uri="{FF2B5EF4-FFF2-40B4-BE49-F238E27FC236}">
                <a16:creationId xmlns:a16="http://schemas.microsoft.com/office/drawing/2014/main" id="{40E1E105-B450-2B10-84E1-4DD1A14CCCCA}"/>
              </a:ext>
            </a:extLst>
          </p:cNvPr>
          <p:cNvSpPr txBox="1"/>
          <p:nvPr/>
        </p:nvSpPr>
        <p:spPr>
          <a:xfrm>
            <a:off x="15256845" y="3915792"/>
            <a:ext cx="14428045" cy="646331"/>
          </a:xfrm>
          <a:prstGeom prst="rect">
            <a:avLst/>
          </a:prstGeom>
          <a:solidFill>
            <a:srgbClr val="7E967F"/>
          </a:solid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Result and Discussion</a:t>
            </a:r>
          </a:p>
        </p:txBody>
      </p:sp>
      <p:graphicFrame>
        <p:nvGraphicFramePr>
          <p:cNvPr id="11" name="Table 10">
            <a:extLst>
              <a:ext uri="{FF2B5EF4-FFF2-40B4-BE49-F238E27FC236}">
                <a16:creationId xmlns:a16="http://schemas.microsoft.com/office/drawing/2014/main" id="{866C0EE1-47D7-0F93-D596-3E8E3E738F68}"/>
              </a:ext>
            </a:extLst>
          </p:cNvPr>
          <p:cNvGraphicFramePr>
            <a:graphicFrameLocks noGrp="1"/>
          </p:cNvGraphicFramePr>
          <p:nvPr>
            <p:extLst>
              <p:ext uri="{D42A27DB-BD31-4B8C-83A1-F6EECF244321}">
                <p14:modId xmlns:p14="http://schemas.microsoft.com/office/powerpoint/2010/main" val="3299264704"/>
              </p:ext>
            </p:extLst>
          </p:nvPr>
        </p:nvGraphicFramePr>
        <p:xfrm>
          <a:off x="15329698" y="5428819"/>
          <a:ext cx="6621618" cy="4128135"/>
        </p:xfrm>
        <a:graphic>
          <a:graphicData uri="http://schemas.openxmlformats.org/drawingml/2006/table">
            <a:tbl>
              <a:tblPr/>
              <a:tblGrid>
                <a:gridCol w="1103603">
                  <a:extLst>
                    <a:ext uri="{9D8B030D-6E8A-4147-A177-3AD203B41FA5}">
                      <a16:colId xmlns:a16="http://schemas.microsoft.com/office/drawing/2014/main" val="18196987"/>
                    </a:ext>
                  </a:extLst>
                </a:gridCol>
                <a:gridCol w="1103603">
                  <a:extLst>
                    <a:ext uri="{9D8B030D-6E8A-4147-A177-3AD203B41FA5}">
                      <a16:colId xmlns:a16="http://schemas.microsoft.com/office/drawing/2014/main" val="3825494357"/>
                    </a:ext>
                  </a:extLst>
                </a:gridCol>
                <a:gridCol w="1103603">
                  <a:extLst>
                    <a:ext uri="{9D8B030D-6E8A-4147-A177-3AD203B41FA5}">
                      <a16:colId xmlns:a16="http://schemas.microsoft.com/office/drawing/2014/main" val="2284379885"/>
                    </a:ext>
                  </a:extLst>
                </a:gridCol>
                <a:gridCol w="1103603">
                  <a:extLst>
                    <a:ext uri="{9D8B030D-6E8A-4147-A177-3AD203B41FA5}">
                      <a16:colId xmlns:a16="http://schemas.microsoft.com/office/drawing/2014/main" val="1170103975"/>
                    </a:ext>
                  </a:extLst>
                </a:gridCol>
                <a:gridCol w="1103603">
                  <a:extLst>
                    <a:ext uri="{9D8B030D-6E8A-4147-A177-3AD203B41FA5}">
                      <a16:colId xmlns:a16="http://schemas.microsoft.com/office/drawing/2014/main" val="3016530475"/>
                    </a:ext>
                  </a:extLst>
                </a:gridCol>
                <a:gridCol w="1103603">
                  <a:extLst>
                    <a:ext uri="{9D8B030D-6E8A-4147-A177-3AD203B41FA5}">
                      <a16:colId xmlns:a16="http://schemas.microsoft.com/office/drawing/2014/main" val="348813744"/>
                    </a:ext>
                  </a:extLst>
                </a:gridCol>
              </a:tblGrid>
              <a:tr h="190500">
                <a:tc gridSpan="3">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No_Cyclone</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            Cyclone</a:t>
                      </a: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745842"/>
                  </a:ext>
                </a:extLst>
              </a:tr>
              <a:tr h="190500">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1981</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noFill/>
                  </a:tcPr>
                </a:tc>
                <a:tc>
                  <a:txBody>
                    <a:bodyPr/>
                    <a:lstStyle/>
                    <a:p>
                      <a:pPr algn="ctr"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2006</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noFill/>
                  </a:tcPr>
                </a:tc>
                <a:tc>
                  <a:txBody>
                    <a:bodyPr/>
                    <a:lstStyle/>
                    <a:p>
                      <a:pPr algn="l"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1982</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noFill/>
                  </a:tcPr>
                </a:tc>
                <a:tc>
                  <a:txBody>
                    <a:bodyPr/>
                    <a:lstStyle/>
                    <a:p>
                      <a:pPr algn="l"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1997</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2014</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4000940573"/>
                  </a:ext>
                </a:extLst>
              </a:tr>
              <a:tr h="190500">
                <a:tc>
                  <a:txBody>
                    <a:bodyPr/>
                    <a:lstStyle/>
                    <a:p>
                      <a:pPr algn="ctr"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1983</a:t>
                      </a:r>
                    </a:p>
                  </a:txBody>
                  <a:tcPr marL="9525" marR="9525" marT="9525" marB="0" anchor="b">
                    <a:lnL>
                      <a:noFill/>
                    </a:lnL>
                    <a:lnR>
                      <a:noFill/>
                    </a:lnR>
                    <a:lnT>
                      <a:noFill/>
                    </a:lnT>
                    <a:lnB>
                      <a:noFill/>
                    </a:lnB>
                    <a:noFill/>
                  </a:tcPr>
                </a:tc>
                <a:tc>
                  <a:txBody>
                    <a:bodyPr/>
                    <a:lstStyle/>
                    <a:p>
                      <a:pPr algn="ctr" fontAlgn="b"/>
                      <a:r>
                        <a:rPr lang="en-US" sz="2400" b="0" i="0" u="none" strike="noStrike" dirty="0">
                          <a:solidFill>
                            <a:srgbClr val="0070C0"/>
                          </a:solidFill>
                          <a:effectLst/>
                          <a:latin typeface="Times New Roman" panose="02020603050405020304" pitchFamily="18" charset="0"/>
                          <a:cs typeface="Times New Roman" panose="02020603050405020304" pitchFamily="18" charset="0"/>
                        </a:rPr>
                        <a:t>2011</a:t>
                      </a:r>
                    </a:p>
                  </a:txBody>
                  <a:tcPr marL="9525" marR="9525" marT="9525"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70C0"/>
                          </a:solidFill>
                          <a:effectLst/>
                          <a:latin typeface="Times New Roman" panose="02020603050405020304" pitchFamily="18" charset="0"/>
                          <a:cs typeface="Times New Roman" panose="02020603050405020304" pitchFamily="18" charset="0"/>
                        </a:rPr>
                        <a:t>1985</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1998</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2016</a:t>
                      </a:r>
                    </a:p>
                  </a:txBody>
                  <a:tcPr marL="9525" marR="9525" marT="9525" marB="0" anchor="b">
                    <a:lnL>
                      <a:noFill/>
                    </a:lnL>
                    <a:lnR>
                      <a:noFill/>
                    </a:lnR>
                    <a:lnT>
                      <a:noFill/>
                    </a:lnT>
                    <a:lnB>
                      <a:noFill/>
                    </a:lnB>
                    <a:noFill/>
                  </a:tcPr>
                </a:tc>
                <a:extLst>
                  <a:ext uri="{0D108BD9-81ED-4DB2-BD59-A6C34878D82A}">
                    <a16:rowId xmlns:a16="http://schemas.microsoft.com/office/drawing/2014/main" val="3434182040"/>
                  </a:ext>
                </a:extLst>
              </a:tr>
              <a:tr h="190500">
                <a:tc>
                  <a:txBody>
                    <a:bodyPr/>
                    <a:lstStyle/>
                    <a:p>
                      <a:pPr algn="ctr" fontAlgn="b"/>
                      <a:r>
                        <a:rPr lang="en-US" sz="2400" b="0" i="0" u="none" strike="noStrike">
                          <a:solidFill>
                            <a:srgbClr val="0070C0"/>
                          </a:solidFill>
                          <a:effectLst/>
                          <a:latin typeface="Times New Roman" panose="02020603050405020304" pitchFamily="18" charset="0"/>
                          <a:cs typeface="Times New Roman" panose="02020603050405020304" pitchFamily="18" charset="0"/>
                        </a:rPr>
                        <a:t>1984</a:t>
                      </a:r>
                    </a:p>
                  </a:txBody>
                  <a:tcPr marL="9525" marR="9525" marT="9525" marB="0" anchor="b">
                    <a:lnL>
                      <a:noFill/>
                    </a:lnL>
                    <a:lnR>
                      <a:noFill/>
                    </a:lnR>
                    <a:lnT>
                      <a:noFill/>
                    </a:lnT>
                    <a:lnB>
                      <a:noFill/>
                    </a:lnB>
                    <a:noFill/>
                  </a:tcPr>
                </a:tc>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2012</a:t>
                      </a:r>
                    </a:p>
                  </a:txBody>
                  <a:tcPr marL="9525" marR="9525" marT="9525" marB="0" anchor="b">
                    <a:lnL>
                      <a:noFill/>
                    </a:lnL>
                    <a:lnR>
                      <a:noFill/>
                    </a:lnR>
                    <a:lnT>
                      <a:noFill/>
                    </a:lnT>
                    <a:lnB>
                      <a:noFill/>
                    </a:lnB>
                    <a:noFill/>
                  </a:tcPr>
                </a:tc>
                <a:tc>
                  <a:txBody>
                    <a:bodyPr/>
                    <a:lstStyle/>
                    <a:p>
                      <a:pPr algn="l"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1987</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2002</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2017</a:t>
                      </a:r>
                    </a:p>
                  </a:txBody>
                  <a:tcPr marL="9525" marR="9525" marT="9525" marB="0" anchor="b">
                    <a:lnL>
                      <a:noFill/>
                    </a:lnL>
                    <a:lnR>
                      <a:noFill/>
                    </a:lnR>
                    <a:lnT>
                      <a:noFill/>
                    </a:lnT>
                    <a:lnB>
                      <a:noFill/>
                    </a:lnB>
                    <a:noFill/>
                  </a:tcPr>
                </a:tc>
                <a:extLst>
                  <a:ext uri="{0D108BD9-81ED-4DB2-BD59-A6C34878D82A}">
                    <a16:rowId xmlns:a16="http://schemas.microsoft.com/office/drawing/2014/main" val="1911333799"/>
                  </a:ext>
                </a:extLst>
              </a:tr>
              <a:tr h="190500">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1986</a:t>
                      </a:r>
                    </a:p>
                  </a:txBody>
                  <a:tcPr marL="9525" marR="9525" marT="9525" marB="0" anchor="b">
                    <a:lnL>
                      <a:noFill/>
                    </a:lnL>
                    <a:lnR>
                      <a:noFill/>
                    </a:lnR>
                    <a:lnT>
                      <a:noFill/>
                    </a:lnT>
                    <a:lnB>
                      <a:noFill/>
                    </a:lnB>
                    <a:noFill/>
                  </a:tcPr>
                </a:tc>
                <a:tc>
                  <a:txBody>
                    <a:bodyPr/>
                    <a:lstStyle/>
                    <a:p>
                      <a:pPr algn="ctr"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2015</a:t>
                      </a:r>
                    </a:p>
                  </a:txBody>
                  <a:tcPr marL="9525" marR="9525" marT="9525"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70C0"/>
                          </a:solidFill>
                          <a:effectLst/>
                          <a:latin typeface="Times New Roman" panose="02020603050405020304" pitchFamily="18" charset="0"/>
                          <a:cs typeface="Times New Roman" panose="02020603050405020304" pitchFamily="18" charset="0"/>
                        </a:rPr>
                        <a:t>1989</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2003</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2018</a:t>
                      </a:r>
                    </a:p>
                  </a:txBody>
                  <a:tcPr marL="9525" marR="9525" marT="9525" marB="0" anchor="b">
                    <a:lnL>
                      <a:noFill/>
                    </a:lnL>
                    <a:lnR>
                      <a:noFill/>
                    </a:lnR>
                    <a:lnT>
                      <a:noFill/>
                    </a:lnT>
                    <a:lnB>
                      <a:noFill/>
                    </a:lnB>
                    <a:noFill/>
                  </a:tcPr>
                </a:tc>
                <a:extLst>
                  <a:ext uri="{0D108BD9-81ED-4DB2-BD59-A6C34878D82A}">
                    <a16:rowId xmlns:a16="http://schemas.microsoft.com/office/drawing/2014/main" val="2641728177"/>
                  </a:ext>
                </a:extLst>
              </a:tr>
              <a:tr h="190500">
                <a:tc>
                  <a:txBody>
                    <a:bodyPr/>
                    <a:lstStyle/>
                    <a:p>
                      <a:pPr algn="ctr" fontAlgn="b"/>
                      <a:r>
                        <a:rPr lang="en-US" sz="2400" b="0" i="0" u="none" strike="noStrike">
                          <a:solidFill>
                            <a:srgbClr val="0070C0"/>
                          </a:solidFill>
                          <a:effectLst/>
                          <a:latin typeface="Times New Roman" panose="02020603050405020304" pitchFamily="18" charset="0"/>
                          <a:cs typeface="Times New Roman" panose="02020603050405020304" pitchFamily="18" charset="0"/>
                        </a:rPr>
                        <a:t>1988</a:t>
                      </a:r>
                    </a:p>
                  </a:txBody>
                  <a:tcPr marL="9525" marR="9525" marT="9525" marB="0" anchor="b">
                    <a:lnL>
                      <a:noFill/>
                    </a:lnL>
                    <a:lnR>
                      <a:noFill/>
                    </a:lnR>
                    <a:lnT>
                      <a:noFill/>
                    </a:lnT>
                    <a:lnB>
                      <a:noFill/>
                    </a:lnB>
                    <a:noFill/>
                  </a:tcPr>
                </a:tc>
                <a:tc>
                  <a:txBody>
                    <a:bodyPr/>
                    <a:lstStyle/>
                    <a:p>
                      <a:pPr algn="ctr"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1990</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2004</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2019</a:t>
                      </a:r>
                    </a:p>
                  </a:txBody>
                  <a:tcPr marL="9525" marR="9525" marT="9525" marB="0" anchor="b">
                    <a:lnL>
                      <a:noFill/>
                    </a:lnL>
                    <a:lnR>
                      <a:noFill/>
                    </a:lnR>
                    <a:lnT>
                      <a:noFill/>
                    </a:lnT>
                    <a:lnB>
                      <a:noFill/>
                    </a:lnB>
                    <a:noFill/>
                  </a:tcPr>
                </a:tc>
                <a:extLst>
                  <a:ext uri="{0D108BD9-81ED-4DB2-BD59-A6C34878D82A}">
                    <a16:rowId xmlns:a16="http://schemas.microsoft.com/office/drawing/2014/main" val="2770309991"/>
                  </a:ext>
                </a:extLst>
              </a:tr>
              <a:tr h="190500">
                <a:tc>
                  <a:txBody>
                    <a:bodyPr/>
                    <a:lstStyle/>
                    <a:p>
                      <a:pPr algn="ctr"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1993</a:t>
                      </a:r>
                    </a:p>
                  </a:txBody>
                  <a:tcPr marL="9525" marR="9525" marT="9525" marB="0" anchor="b">
                    <a:lnL>
                      <a:noFill/>
                    </a:lnL>
                    <a:lnR>
                      <a:noFill/>
                    </a:lnR>
                    <a:lnT>
                      <a:noFill/>
                    </a:lnT>
                    <a:lnB>
                      <a:noFill/>
                    </a:lnB>
                    <a:noFill/>
                  </a:tcPr>
                </a:tc>
                <a:tc>
                  <a:txBody>
                    <a:bodyPr/>
                    <a:lstStyle/>
                    <a:p>
                      <a:pPr algn="ctr"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1991</a:t>
                      </a:r>
                    </a:p>
                  </a:txBody>
                  <a:tcPr marL="9525" marR="9525" marT="9525"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2007</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2020</a:t>
                      </a:r>
                    </a:p>
                  </a:txBody>
                  <a:tcPr marL="9525" marR="9525" marT="9525" marB="0" anchor="b">
                    <a:lnL>
                      <a:noFill/>
                    </a:lnL>
                    <a:lnR>
                      <a:noFill/>
                    </a:lnR>
                    <a:lnT>
                      <a:noFill/>
                    </a:lnT>
                    <a:lnB>
                      <a:noFill/>
                    </a:lnB>
                    <a:noFill/>
                  </a:tcPr>
                </a:tc>
                <a:extLst>
                  <a:ext uri="{0D108BD9-81ED-4DB2-BD59-A6C34878D82A}">
                    <a16:rowId xmlns:a16="http://schemas.microsoft.com/office/drawing/2014/main" val="1439641723"/>
                  </a:ext>
                </a:extLst>
              </a:tr>
              <a:tr h="190500">
                <a:tc>
                  <a:txBody>
                    <a:bodyPr/>
                    <a:lstStyle/>
                    <a:p>
                      <a:pPr algn="ctr" fontAlgn="b"/>
                      <a:r>
                        <a:rPr lang="en-US" sz="2400" b="0" i="0" u="none" strike="noStrike">
                          <a:solidFill>
                            <a:srgbClr val="0070C0"/>
                          </a:solidFill>
                          <a:effectLst/>
                          <a:latin typeface="Times New Roman" panose="02020603050405020304" pitchFamily="18" charset="0"/>
                          <a:cs typeface="Times New Roman" panose="02020603050405020304" pitchFamily="18" charset="0"/>
                        </a:rPr>
                        <a:t>1999</a:t>
                      </a:r>
                    </a:p>
                  </a:txBody>
                  <a:tcPr marL="9525" marR="9525" marT="9525" marB="0" anchor="b">
                    <a:lnL>
                      <a:noFill/>
                    </a:lnL>
                    <a:lnR>
                      <a:noFill/>
                    </a:lnR>
                    <a:lnT>
                      <a:noFill/>
                    </a:lnT>
                    <a:lnB>
                      <a:noFill/>
                    </a:lnB>
                    <a:noFill/>
                  </a:tcPr>
                </a:tc>
                <a:tc>
                  <a:txBody>
                    <a:bodyPr/>
                    <a:lstStyle/>
                    <a:p>
                      <a:pPr algn="ctr"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2400" b="0" i="0" u="none" strike="noStrike">
                          <a:solidFill>
                            <a:srgbClr val="FF0000"/>
                          </a:solidFill>
                          <a:effectLst/>
                          <a:latin typeface="Times New Roman" panose="02020603050405020304" pitchFamily="18" charset="0"/>
                          <a:cs typeface="Times New Roman" panose="02020603050405020304" pitchFamily="18" charset="0"/>
                        </a:rPr>
                        <a:t>1992</a:t>
                      </a:r>
                    </a:p>
                  </a:txBody>
                  <a:tcPr marL="9525" marR="9525" marT="9525" marB="0" anchor="b">
                    <a:lnL>
                      <a:noFill/>
                    </a:lnL>
                    <a:lnR>
                      <a:noFill/>
                    </a:lnR>
                    <a:lnT>
                      <a:noFill/>
                    </a:lnT>
                    <a:lnB>
                      <a:noFill/>
                    </a:lnB>
                    <a:noFill/>
                  </a:tcPr>
                </a:tc>
                <a:tc>
                  <a:txBody>
                    <a:bodyPr/>
                    <a:lstStyle/>
                    <a:p>
                      <a:pPr algn="l" fontAlgn="b"/>
                      <a:r>
                        <a:rPr lang="en-US" sz="2400" b="0" i="0" u="none" strike="noStrike" dirty="0">
                          <a:solidFill>
                            <a:srgbClr val="0070C0"/>
                          </a:solidFill>
                          <a:effectLst/>
                          <a:latin typeface="Times New Roman" panose="02020603050405020304" pitchFamily="18" charset="0"/>
                          <a:cs typeface="Times New Roman" panose="02020603050405020304" pitchFamily="18" charset="0"/>
                        </a:rPr>
                        <a:t>2008</a:t>
                      </a:r>
                    </a:p>
                  </a:txBody>
                  <a:tcPr marL="9525" marR="9525" marT="9525"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734798064"/>
                  </a:ext>
                </a:extLst>
              </a:tr>
              <a:tr h="190500">
                <a:tc>
                  <a:txBody>
                    <a:bodyPr/>
                    <a:lstStyle/>
                    <a:p>
                      <a:pPr algn="ctr" fontAlgn="b"/>
                      <a:r>
                        <a:rPr lang="en-US" sz="2400" b="0" i="0" u="none" strike="noStrike">
                          <a:solidFill>
                            <a:srgbClr val="0070C0"/>
                          </a:solidFill>
                          <a:effectLst/>
                          <a:latin typeface="Times New Roman" panose="02020603050405020304" pitchFamily="18" charset="0"/>
                          <a:cs typeface="Times New Roman" panose="02020603050405020304" pitchFamily="18" charset="0"/>
                        </a:rPr>
                        <a:t>2000</a:t>
                      </a:r>
                    </a:p>
                  </a:txBody>
                  <a:tcPr marL="9525" marR="9525" marT="9525" marB="0" anchor="b">
                    <a:lnL>
                      <a:noFill/>
                    </a:lnL>
                    <a:lnR>
                      <a:noFill/>
                    </a:lnR>
                    <a:lnT>
                      <a:noFill/>
                    </a:lnT>
                    <a:lnB>
                      <a:noFill/>
                    </a:lnB>
                    <a:noFill/>
                  </a:tcPr>
                </a:tc>
                <a:tc>
                  <a:txBody>
                    <a:bodyPr/>
                    <a:lstStyle/>
                    <a:p>
                      <a:pPr algn="ctr"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1994</a:t>
                      </a:r>
                    </a:p>
                  </a:txBody>
                  <a:tcPr marL="9525" marR="9525" marT="9525"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2009</a:t>
                      </a:r>
                    </a:p>
                  </a:txBody>
                  <a:tcPr marL="9525" marR="9525" marT="9525" marB="0" anchor="b">
                    <a:lnL>
                      <a:noFill/>
                    </a:lnL>
                    <a:lnR>
                      <a:noFill/>
                    </a:lnR>
                    <a:lnT>
                      <a:noFill/>
                    </a:lnT>
                    <a:lnB>
                      <a:noFill/>
                    </a:lnB>
                    <a:noFill/>
                  </a:tcPr>
                </a:tc>
                <a:tc>
                  <a:txBody>
                    <a:bodyPr/>
                    <a:lstStyle/>
                    <a:p>
                      <a:pPr algn="l"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789556483"/>
                  </a:ext>
                </a:extLst>
              </a:tr>
              <a:tr h="190500">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2001</a:t>
                      </a:r>
                    </a:p>
                  </a:txBody>
                  <a:tcPr marL="9525" marR="9525" marT="9525" marB="0" anchor="b">
                    <a:lnL>
                      <a:noFill/>
                    </a:lnL>
                    <a:lnR>
                      <a:noFill/>
                    </a:lnR>
                    <a:lnT>
                      <a:noFill/>
                    </a:lnT>
                    <a:lnB>
                      <a:noFill/>
                    </a:lnB>
                    <a:noFill/>
                  </a:tcPr>
                </a:tc>
                <a:tc>
                  <a:txBody>
                    <a:bodyPr/>
                    <a:lstStyle/>
                    <a:p>
                      <a:pPr algn="ctr"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1995</a:t>
                      </a:r>
                    </a:p>
                  </a:txBody>
                  <a:tcPr marL="9525" marR="9525" marT="9525" marB="0" anchor="b">
                    <a:lnL>
                      <a:noFill/>
                    </a:lnL>
                    <a:lnR>
                      <a:noFill/>
                    </a:lnR>
                    <a:lnT>
                      <a:noFill/>
                    </a:lnT>
                    <a:lnB>
                      <a:noFill/>
                    </a:lnB>
                    <a:noFill/>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2010</a:t>
                      </a:r>
                    </a:p>
                  </a:txBody>
                  <a:tcPr marL="9525" marR="9525" marT="9525" marB="0" anchor="b">
                    <a:lnL>
                      <a:noFill/>
                    </a:lnL>
                    <a:lnR>
                      <a:noFill/>
                    </a:lnR>
                    <a:lnT>
                      <a:noFill/>
                    </a:lnT>
                    <a:lnB>
                      <a:noFill/>
                    </a:lnB>
                    <a:noFill/>
                  </a:tcPr>
                </a:tc>
                <a:tc>
                  <a:txBody>
                    <a:bodyPr/>
                    <a:lstStyle/>
                    <a:p>
                      <a:pPr algn="l"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643050222"/>
                  </a:ext>
                </a:extLst>
              </a:tr>
              <a:tr h="190500">
                <a:tc>
                  <a:txBody>
                    <a:bodyPr/>
                    <a:lstStyle/>
                    <a:p>
                      <a:pPr algn="ctr"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2005</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noFill/>
                  </a:tcPr>
                </a:tc>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1996</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noFill/>
                  </a:tcPr>
                </a:tc>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2013</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76111"/>
                  </a:ext>
                </a:extLst>
              </a:tr>
            </a:tbl>
          </a:graphicData>
        </a:graphic>
      </p:graphicFrame>
      <p:sp>
        <p:nvSpPr>
          <p:cNvPr id="14" name="TextBox 13">
            <a:extLst>
              <a:ext uri="{FF2B5EF4-FFF2-40B4-BE49-F238E27FC236}">
                <a16:creationId xmlns:a16="http://schemas.microsoft.com/office/drawing/2014/main" id="{28871F9D-E1F8-A3BD-725A-DD56BC13E7E2}"/>
              </a:ext>
            </a:extLst>
          </p:cNvPr>
          <p:cNvSpPr txBox="1"/>
          <p:nvPr/>
        </p:nvSpPr>
        <p:spPr>
          <a:xfrm>
            <a:off x="15203617" y="34167498"/>
            <a:ext cx="14513072" cy="646331"/>
          </a:xfrm>
          <a:prstGeom prst="rect">
            <a:avLst/>
          </a:prstGeom>
          <a:solidFill>
            <a:srgbClr val="7E967F"/>
          </a:solid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Conclusion</a:t>
            </a:r>
          </a:p>
        </p:txBody>
      </p:sp>
      <p:sp>
        <p:nvSpPr>
          <p:cNvPr id="17" name="TextBox 16">
            <a:extLst>
              <a:ext uri="{FF2B5EF4-FFF2-40B4-BE49-F238E27FC236}">
                <a16:creationId xmlns:a16="http://schemas.microsoft.com/office/drawing/2014/main" id="{8636597E-64AA-F09F-F715-EAEA56228303}"/>
              </a:ext>
            </a:extLst>
          </p:cNvPr>
          <p:cNvSpPr txBox="1"/>
          <p:nvPr/>
        </p:nvSpPr>
        <p:spPr>
          <a:xfrm>
            <a:off x="25517272" y="4659679"/>
            <a:ext cx="1711494" cy="461665"/>
          </a:xfrm>
          <a:prstGeom prst="rect">
            <a:avLst/>
          </a:prstGeom>
          <a:solidFill>
            <a:srgbClr val="7030A0"/>
          </a:solidFill>
          <a:ln>
            <a:solidFill>
              <a:srgbClr val="7030A0"/>
            </a:solidFill>
          </a:ln>
        </p:spPr>
        <p:txBody>
          <a:bodyPr wrap="none" rtlCol="0">
            <a:spAutoFit/>
          </a:bodyPr>
          <a:lstStyle/>
          <a:p>
            <a:r>
              <a:rPr lang="en-US" sz="2400" dirty="0">
                <a:solidFill>
                  <a:schemeClr val="bg1"/>
                </a:solidFill>
              </a:rPr>
              <a:t>Early Onset</a:t>
            </a:r>
          </a:p>
        </p:txBody>
      </p:sp>
      <p:sp>
        <p:nvSpPr>
          <p:cNvPr id="19" name="TextBox 18">
            <a:extLst>
              <a:ext uri="{FF2B5EF4-FFF2-40B4-BE49-F238E27FC236}">
                <a16:creationId xmlns:a16="http://schemas.microsoft.com/office/drawing/2014/main" id="{62A25451-DAF4-CAE8-589F-47AE158D1298}"/>
              </a:ext>
            </a:extLst>
          </p:cNvPr>
          <p:cNvSpPr txBox="1"/>
          <p:nvPr/>
        </p:nvSpPr>
        <p:spPr>
          <a:xfrm>
            <a:off x="25596973" y="7359735"/>
            <a:ext cx="1631793" cy="461665"/>
          </a:xfrm>
          <a:prstGeom prst="rect">
            <a:avLst/>
          </a:prstGeom>
          <a:solidFill>
            <a:schemeClr val="accent2">
              <a:lumMod val="75000"/>
            </a:schemeClr>
          </a:solidFill>
        </p:spPr>
        <p:txBody>
          <a:bodyPr wrap="none" rtlCol="0">
            <a:spAutoFit/>
          </a:bodyPr>
          <a:lstStyle/>
          <a:p>
            <a:r>
              <a:rPr lang="en-US" sz="2400" dirty="0">
                <a:solidFill>
                  <a:schemeClr val="bg1"/>
                </a:solidFill>
              </a:rPr>
              <a:t>Late Onset</a:t>
            </a:r>
          </a:p>
        </p:txBody>
      </p:sp>
      <p:sp>
        <p:nvSpPr>
          <p:cNvPr id="20" name="TextBox 19">
            <a:extLst>
              <a:ext uri="{FF2B5EF4-FFF2-40B4-BE49-F238E27FC236}">
                <a16:creationId xmlns:a16="http://schemas.microsoft.com/office/drawing/2014/main" id="{93C2169A-05D0-36F7-12FC-B9D1017E4D4A}"/>
              </a:ext>
            </a:extLst>
          </p:cNvPr>
          <p:cNvSpPr txBox="1"/>
          <p:nvPr/>
        </p:nvSpPr>
        <p:spPr>
          <a:xfrm>
            <a:off x="25534167" y="9983544"/>
            <a:ext cx="1757404" cy="461665"/>
          </a:xfrm>
          <a:prstGeom prst="rect">
            <a:avLst/>
          </a:prstGeom>
          <a:solidFill>
            <a:schemeClr val="accent2">
              <a:lumMod val="75000"/>
            </a:schemeClr>
          </a:solidFill>
        </p:spPr>
        <p:txBody>
          <a:bodyPr wrap="none" rtlCol="0">
            <a:spAutoFit/>
          </a:bodyPr>
          <a:lstStyle/>
          <a:p>
            <a:r>
              <a:rPr lang="en-US" sz="2400" dirty="0">
                <a:solidFill>
                  <a:schemeClr val="bg1"/>
                </a:solidFill>
              </a:rPr>
              <a:t>El Niño year</a:t>
            </a:r>
          </a:p>
        </p:txBody>
      </p:sp>
      <p:sp>
        <p:nvSpPr>
          <p:cNvPr id="26" name="TextBox 25">
            <a:extLst>
              <a:ext uri="{FF2B5EF4-FFF2-40B4-BE49-F238E27FC236}">
                <a16:creationId xmlns:a16="http://schemas.microsoft.com/office/drawing/2014/main" id="{99BF761F-DCE8-220D-4FC5-922CE397827D}"/>
              </a:ext>
            </a:extLst>
          </p:cNvPr>
          <p:cNvSpPr txBox="1"/>
          <p:nvPr/>
        </p:nvSpPr>
        <p:spPr>
          <a:xfrm>
            <a:off x="25489848" y="12592578"/>
            <a:ext cx="1820498" cy="461665"/>
          </a:xfrm>
          <a:prstGeom prst="rect">
            <a:avLst/>
          </a:prstGeom>
          <a:solidFill>
            <a:srgbClr val="7030A0"/>
          </a:solidFill>
        </p:spPr>
        <p:txBody>
          <a:bodyPr wrap="none" rtlCol="0">
            <a:spAutoFit/>
          </a:bodyPr>
          <a:lstStyle/>
          <a:p>
            <a:r>
              <a:rPr lang="en-US" sz="2400" dirty="0">
                <a:solidFill>
                  <a:schemeClr val="bg1"/>
                </a:solidFill>
              </a:rPr>
              <a:t>La Niña year</a:t>
            </a:r>
          </a:p>
        </p:txBody>
      </p:sp>
      <p:sp>
        <p:nvSpPr>
          <p:cNvPr id="32" name="TextBox 31">
            <a:extLst>
              <a:ext uri="{FF2B5EF4-FFF2-40B4-BE49-F238E27FC236}">
                <a16:creationId xmlns:a16="http://schemas.microsoft.com/office/drawing/2014/main" id="{BD67E7A1-6264-ABB1-DDDF-5A9F9B88B4D7}"/>
              </a:ext>
            </a:extLst>
          </p:cNvPr>
          <p:cNvSpPr txBox="1"/>
          <p:nvPr/>
        </p:nvSpPr>
        <p:spPr>
          <a:xfrm>
            <a:off x="23167944" y="5195769"/>
            <a:ext cx="1519070" cy="307777"/>
          </a:xfrm>
          <a:prstGeom prst="rect">
            <a:avLst/>
          </a:prstGeom>
          <a:solidFill>
            <a:srgbClr val="FFFF00"/>
          </a:solidFill>
          <a:ln>
            <a:solidFill>
              <a:srgbClr val="7E967F"/>
            </a:solidFill>
          </a:ln>
        </p:spPr>
        <p:txBody>
          <a:bodyPr wrap="none" rtlCol="0">
            <a:spAutoFit/>
          </a:bodyPr>
          <a:lstStyle/>
          <a:p>
            <a:r>
              <a:rPr lang="en-US" sz="1400" dirty="0"/>
              <a:t>Number of Storm</a:t>
            </a:r>
          </a:p>
        </p:txBody>
      </p:sp>
      <p:sp>
        <p:nvSpPr>
          <p:cNvPr id="33" name="TextBox 32">
            <a:extLst>
              <a:ext uri="{FF2B5EF4-FFF2-40B4-BE49-F238E27FC236}">
                <a16:creationId xmlns:a16="http://schemas.microsoft.com/office/drawing/2014/main" id="{17C3B447-2951-0E0F-37EE-2C7BE76AA353}"/>
              </a:ext>
            </a:extLst>
          </p:cNvPr>
          <p:cNvSpPr txBox="1"/>
          <p:nvPr/>
        </p:nvSpPr>
        <p:spPr>
          <a:xfrm>
            <a:off x="25489848" y="5198986"/>
            <a:ext cx="1763111" cy="307777"/>
          </a:xfrm>
          <a:prstGeom prst="rect">
            <a:avLst/>
          </a:prstGeom>
          <a:solidFill>
            <a:srgbClr val="FFFF00"/>
          </a:solidFill>
          <a:ln>
            <a:solidFill>
              <a:srgbClr val="7E967F"/>
            </a:solidFill>
          </a:ln>
        </p:spPr>
        <p:txBody>
          <a:bodyPr wrap="none" rtlCol="0">
            <a:spAutoFit/>
          </a:bodyPr>
          <a:lstStyle/>
          <a:p>
            <a:r>
              <a:rPr lang="en-US" sz="1400" dirty="0"/>
              <a:t>Average Wind Speed</a:t>
            </a:r>
          </a:p>
        </p:txBody>
      </p:sp>
      <p:sp>
        <p:nvSpPr>
          <p:cNvPr id="34" name="TextBox 33">
            <a:extLst>
              <a:ext uri="{FF2B5EF4-FFF2-40B4-BE49-F238E27FC236}">
                <a16:creationId xmlns:a16="http://schemas.microsoft.com/office/drawing/2014/main" id="{3597BD7A-E1AC-02E9-7C89-AD3B74C4395E}"/>
              </a:ext>
            </a:extLst>
          </p:cNvPr>
          <p:cNvSpPr txBox="1"/>
          <p:nvPr/>
        </p:nvSpPr>
        <p:spPr>
          <a:xfrm>
            <a:off x="27964725" y="5195769"/>
            <a:ext cx="1523174" cy="307777"/>
          </a:xfrm>
          <a:prstGeom prst="rect">
            <a:avLst/>
          </a:prstGeom>
          <a:solidFill>
            <a:srgbClr val="FFFF00"/>
          </a:solidFill>
          <a:ln>
            <a:solidFill>
              <a:srgbClr val="7E967F"/>
            </a:solidFill>
          </a:ln>
        </p:spPr>
        <p:txBody>
          <a:bodyPr wrap="none" rtlCol="0">
            <a:spAutoFit/>
          </a:bodyPr>
          <a:lstStyle/>
          <a:p>
            <a:r>
              <a:rPr lang="en-US" sz="1400" dirty="0"/>
              <a:t>Max: Wind Speed</a:t>
            </a:r>
          </a:p>
        </p:txBody>
      </p:sp>
      <p:sp>
        <p:nvSpPr>
          <p:cNvPr id="35" name="TextBox 34">
            <a:extLst>
              <a:ext uri="{FF2B5EF4-FFF2-40B4-BE49-F238E27FC236}">
                <a16:creationId xmlns:a16="http://schemas.microsoft.com/office/drawing/2014/main" id="{D6A92E22-39EE-8591-D008-1E5CB621580A}"/>
              </a:ext>
            </a:extLst>
          </p:cNvPr>
          <p:cNvSpPr txBox="1"/>
          <p:nvPr/>
        </p:nvSpPr>
        <p:spPr>
          <a:xfrm>
            <a:off x="15203616" y="13738979"/>
            <a:ext cx="1711494" cy="461665"/>
          </a:xfrm>
          <a:prstGeom prst="rect">
            <a:avLst/>
          </a:prstGeom>
          <a:solidFill>
            <a:srgbClr val="7030A0"/>
          </a:solidFill>
          <a:ln>
            <a:solidFill>
              <a:srgbClr val="7030A0"/>
            </a:solidFill>
          </a:ln>
        </p:spPr>
        <p:txBody>
          <a:bodyPr wrap="none" rtlCol="0">
            <a:spAutoFit/>
          </a:bodyPr>
          <a:lstStyle/>
          <a:p>
            <a:r>
              <a:rPr lang="en-US" sz="2400" dirty="0">
                <a:solidFill>
                  <a:schemeClr val="bg1"/>
                </a:solidFill>
              </a:rPr>
              <a:t>Early Onset</a:t>
            </a:r>
          </a:p>
        </p:txBody>
      </p:sp>
      <p:sp>
        <p:nvSpPr>
          <p:cNvPr id="37" name="TextBox 36">
            <a:extLst>
              <a:ext uri="{FF2B5EF4-FFF2-40B4-BE49-F238E27FC236}">
                <a16:creationId xmlns:a16="http://schemas.microsoft.com/office/drawing/2014/main" id="{A8826B72-46B8-6C53-337A-0EBC807AC8DD}"/>
              </a:ext>
            </a:extLst>
          </p:cNvPr>
          <p:cNvSpPr txBox="1"/>
          <p:nvPr/>
        </p:nvSpPr>
        <p:spPr>
          <a:xfrm>
            <a:off x="19033529" y="13689344"/>
            <a:ext cx="1631793" cy="461665"/>
          </a:xfrm>
          <a:prstGeom prst="rect">
            <a:avLst/>
          </a:prstGeom>
          <a:solidFill>
            <a:schemeClr val="accent2">
              <a:lumMod val="75000"/>
            </a:schemeClr>
          </a:solidFill>
        </p:spPr>
        <p:txBody>
          <a:bodyPr wrap="none" rtlCol="0">
            <a:spAutoFit/>
          </a:bodyPr>
          <a:lstStyle/>
          <a:p>
            <a:r>
              <a:rPr lang="en-US" sz="2400" dirty="0">
                <a:solidFill>
                  <a:schemeClr val="bg1"/>
                </a:solidFill>
              </a:rPr>
              <a:t>Late Onset</a:t>
            </a:r>
          </a:p>
        </p:txBody>
      </p:sp>
      <p:sp>
        <p:nvSpPr>
          <p:cNvPr id="40" name="TextBox 39">
            <a:extLst>
              <a:ext uri="{FF2B5EF4-FFF2-40B4-BE49-F238E27FC236}">
                <a16:creationId xmlns:a16="http://schemas.microsoft.com/office/drawing/2014/main" id="{1AF26F05-6C83-60AF-BB6D-73086EB63AFD}"/>
              </a:ext>
            </a:extLst>
          </p:cNvPr>
          <p:cNvSpPr txBox="1"/>
          <p:nvPr/>
        </p:nvSpPr>
        <p:spPr>
          <a:xfrm>
            <a:off x="15203616" y="16850438"/>
            <a:ext cx="1711494" cy="461665"/>
          </a:xfrm>
          <a:prstGeom prst="rect">
            <a:avLst/>
          </a:prstGeom>
          <a:solidFill>
            <a:srgbClr val="7030A0"/>
          </a:solidFill>
          <a:ln>
            <a:solidFill>
              <a:srgbClr val="7030A0"/>
            </a:solidFill>
          </a:ln>
        </p:spPr>
        <p:txBody>
          <a:bodyPr wrap="none" rtlCol="0">
            <a:spAutoFit/>
          </a:bodyPr>
          <a:lstStyle/>
          <a:p>
            <a:r>
              <a:rPr lang="en-US" sz="2400" dirty="0">
                <a:solidFill>
                  <a:schemeClr val="bg1"/>
                </a:solidFill>
              </a:rPr>
              <a:t>Early Onset</a:t>
            </a:r>
          </a:p>
        </p:txBody>
      </p:sp>
      <p:sp>
        <p:nvSpPr>
          <p:cNvPr id="43" name="TextBox 42">
            <a:extLst>
              <a:ext uri="{FF2B5EF4-FFF2-40B4-BE49-F238E27FC236}">
                <a16:creationId xmlns:a16="http://schemas.microsoft.com/office/drawing/2014/main" id="{FAE99243-03D8-0DEF-CB7D-6D55F9F1B586}"/>
              </a:ext>
            </a:extLst>
          </p:cNvPr>
          <p:cNvSpPr txBox="1"/>
          <p:nvPr/>
        </p:nvSpPr>
        <p:spPr>
          <a:xfrm>
            <a:off x="18954324" y="16850438"/>
            <a:ext cx="1631793" cy="461665"/>
          </a:xfrm>
          <a:prstGeom prst="rect">
            <a:avLst/>
          </a:prstGeom>
          <a:solidFill>
            <a:schemeClr val="accent2">
              <a:lumMod val="75000"/>
            </a:schemeClr>
          </a:solidFill>
        </p:spPr>
        <p:txBody>
          <a:bodyPr wrap="none" rtlCol="0">
            <a:spAutoFit/>
          </a:bodyPr>
          <a:lstStyle/>
          <a:p>
            <a:r>
              <a:rPr lang="en-US" sz="2400" dirty="0">
                <a:solidFill>
                  <a:schemeClr val="bg1"/>
                </a:solidFill>
              </a:rPr>
              <a:t>Late Onset</a:t>
            </a:r>
          </a:p>
        </p:txBody>
      </p:sp>
      <p:sp>
        <p:nvSpPr>
          <p:cNvPr id="46" name="TextBox 45">
            <a:extLst>
              <a:ext uri="{FF2B5EF4-FFF2-40B4-BE49-F238E27FC236}">
                <a16:creationId xmlns:a16="http://schemas.microsoft.com/office/drawing/2014/main" id="{FF97B63E-7420-9DC4-BA25-E13E7A3BE09E}"/>
              </a:ext>
            </a:extLst>
          </p:cNvPr>
          <p:cNvSpPr txBox="1"/>
          <p:nvPr/>
        </p:nvSpPr>
        <p:spPr>
          <a:xfrm>
            <a:off x="15120144" y="20178435"/>
            <a:ext cx="1711494" cy="461665"/>
          </a:xfrm>
          <a:prstGeom prst="rect">
            <a:avLst/>
          </a:prstGeom>
          <a:solidFill>
            <a:srgbClr val="7030A0"/>
          </a:solidFill>
          <a:ln>
            <a:solidFill>
              <a:srgbClr val="7030A0"/>
            </a:solidFill>
          </a:ln>
        </p:spPr>
        <p:txBody>
          <a:bodyPr wrap="none" rtlCol="0">
            <a:spAutoFit/>
          </a:bodyPr>
          <a:lstStyle/>
          <a:p>
            <a:r>
              <a:rPr lang="en-US" sz="2400" dirty="0">
                <a:solidFill>
                  <a:schemeClr val="bg1"/>
                </a:solidFill>
              </a:rPr>
              <a:t>Early Onset</a:t>
            </a:r>
          </a:p>
        </p:txBody>
      </p:sp>
      <p:sp>
        <p:nvSpPr>
          <p:cNvPr id="48" name="TextBox 47">
            <a:extLst>
              <a:ext uri="{FF2B5EF4-FFF2-40B4-BE49-F238E27FC236}">
                <a16:creationId xmlns:a16="http://schemas.microsoft.com/office/drawing/2014/main" id="{FD7E5CB6-DFEC-3DC2-A348-2736578155D1}"/>
              </a:ext>
            </a:extLst>
          </p:cNvPr>
          <p:cNvSpPr txBox="1"/>
          <p:nvPr/>
        </p:nvSpPr>
        <p:spPr>
          <a:xfrm>
            <a:off x="19039716" y="20208922"/>
            <a:ext cx="1631793" cy="461665"/>
          </a:xfrm>
          <a:prstGeom prst="rect">
            <a:avLst/>
          </a:prstGeom>
          <a:solidFill>
            <a:schemeClr val="accent2">
              <a:lumMod val="75000"/>
            </a:schemeClr>
          </a:solidFill>
        </p:spPr>
        <p:txBody>
          <a:bodyPr wrap="none" rtlCol="0">
            <a:spAutoFit/>
          </a:bodyPr>
          <a:lstStyle/>
          <a:p>
            <a:r>
              <a:rPr lang="en-US" sz="2400" dirty="0">
                <a:solidFill>
                  <a:schemeClr val="bg1"/>
                </a:solidFill>
              </a:rPr>
              <a:t>Late Onset</a:t>
            </a:r>
          </a:p>
        </p:txBody>
      </p:sp>
      <p:sp>
        <p:nvSpPr>
          <p:cNvPr id="50" name="TextBox 49">
            <a:extLst>
              <a:ext uri="{FF2B5EF4-FFF2-40B4-BE49-F238E27FC236}">
                <a16:creationId xmlns:a16="http://schemas.microsoft.com/office/drawing/2014/main" id="{C7F34163-CB56-0CFF-81F5-03ACD2D931FF}"/>
              </a:ext>
            </a:extLst>
          </p:cNvPr>
          <p:cNvSpPr txBox="1"/>
          <p:nvPr/>
        </p:nvSpPr>
        <p:spPr>
          <a:xfrm>
            <a:off x="22907361" y="16910165"/>
            <a:ext cx="1711494" cy="461665"/>
          </a:xfrm>
          <a:prstGeom prst="rect">
            <a:avLst/>
          </a:prstGeom>
          <a:solidFill>
            <a:srgbClr val="7030A0"/>
          </a:solidFill>
          <a:ln>
            <a:solidFill>
              <a:srgbClr val="7030A0"/>
            </a:solidFill>
          </a:ln>
        </p:spPr>
        <p:txBody>
          <a:bodyPr wrap="none" rtlCol="0">
            <a:spAutoFit/>
          </a:bodyPr>
          <a:lstStyle/>
          <a:p>
            <a:r>
              <a:rPr lang="en-US" sz="2400" dirty="0">
                <a:solidFill>
                  <a:schemeClr val="bg1"/>
                </a:solidFill>
              </a:rPr>
              <a:t>Early Onset</a:t>
            </a:r>
          </a:p>
        </p:txBody>
      </p:sp>
      <p:sp>
        <p:nvSpPr>
          <p:cNvPr id="51" name="TextBox 50">
            <a:extLst>
              <a:ext uri="{FF2B5EF4-FFF2-40B4-BE49-F238E27FC236}">
                <a16:creationId xmlns:a16="http://schemas.microsoft.com/office/drawing/2014/main" id="{48C8728B-EEE3-5DFF-8E2C-DC393243ED2D}"/>
              </a:ext>
            </a:extLst>
          </p:cNvPr>
          <p:cNvSpPr txBox="1"/>
          <p:nvPr/>
        </p:nvSpPr>
        <p:spPr>
          <a:xfrm>
            <a:off x="26572458" y="16919342"/>
            <a:ext cx="1631793" cy="461665"/>
          </a:xfrm>
          <a:prstGeom prst="rect">
            <a:avLst/>
          </a:prstGeom>
          <a:solidFill>
            <a:schemeClr val="accent2">
              <a:lumMod val="75000"/>
            </a:schemeClr>
          </a:solidFill>
        </p:spPr>
        <p:txBody>
          <a:bodyPr wrap="none" rtlCol="0">
            <a:spAutoFit/>
          </a:bodyPr>
          <a:lstStyle/>
          <a:p>
            <a:r>
              <a:rPr lang="en-US" sz="2400" dirty="0">
                <a:solidFill>
                  <a:schemeClr val="bg1"/>
                </a:solidFill>
              </a:rPr>
              <a:t>Late Onset</a:t>
            </a:r>
          </a:p>
        </p:txBody>
      </p:sp>
      <p:sp>
        <p:nvSpPr>
          <p:cNvPr id="63" name="TextBox 62">
            <a:extLst>
              <a:ext uri="{FF2B5EF4-FFF2-40B4-BE49-F238E27FC236}">
                <a16:creationId xmlns:a16="http://schemas.microsoft.com/office/drawing/2014/main" id="{D843EA4C-B80E-871C-089E-A447455F4612}"/>
              </a:ext>
            </a:extLst>
          </p:cNvPr>
          <p:cNvSpPr txBox="1"/>
          <p:nvPr/>
        </p:nvSpPr>
        <p:spPr>
          <a:xfrm>
            <a:off x="22819302" y="20165345"/>
            <a:ext cx="1711494" cy="461665"/>
          </a:xfrm>
          <a:prstGeom prst="rect">
            <a:avLst/>
          </a:prstGeom>
          <a:solidFill>
            <a:srgbClr val="7030A0"/>
          </a:solidFill>
          <a:ln>
            <a:solidFill>
              <a:srgbClr val="7030A0"/>
            </a:solidFill>
          </a:ln>
        </p:spPr>
        <p:txBody>
          <a:bodyPr wrap="none" rtlCol="0">
            <a:spAutoFit/>
          </a:bodyPr>
          <a:lstStyle/>
          <a:p>
            <a:r>
              <a:rPr lang="en-US" sz="2400" dirty="0">
                <a:solidFill>
                  <a:schemeClr val="bg1"/>
                </a:solidFill>
              </a:rPr>
              <a:t>Early Onset</a:t>
            </a:r>
          </a:p>
        </p:txBody>
      </p:sp>
      <p:sp>
        <p:nvSpPr>
          <p:cNvPr id="1025" name="TextBox 1024">
            <a:extLst>
              <a:ext uri="{FF2B5EF4-FFF2-40B4-BE49-F238E27FC236}">
                <a16:creationId xmlns:a16="http://schemas.microsoft.com/office/drawing/2014/main" id="{D6D6B77B-4F19-8570-F72A-8E07F78D6BEA}"/>
              </a:ext>
            </a:extLst>
          </p:cNvPr>
          <p:cNvSpPr txBox="1"/>
          <p:nvPr/>
        </p:nvSpPr>
        <p:spPr>
          <a:xfrm>
            <a:off x="26572458" y="20174803"/>
            <a:ext cx="1631793" cy="461665"/>
          </a:xfrm>
          <a:prstGeom prst="rect">
            <a:avLst/>
          </a:prstGeom>
          <a:solidFill>
            <a:schemeClr val="accent2">
              <a:lumMod val="75000"/>
            </a:schemeClr>
          </a:solidFill>
        </p:spPr>
        <p:txBody>
          <a:bodyPr wrap="none" rtlCol="0">
            <a:spAutoFit/>
          </a:bodyPr>
          <a:lstStyle/>
          <a:p>
            <a:r>
              <a:rPr lang="en-US" sz="2400" dirty="0">
                <a:solidFill>
                  <a:schemeClr val="bg1"/>
                </a:solidFill>
              </a:rPr>
              <a:t>Late Onset</a:t>
            </a:r>
          </a:p>
        </p:txBody>
      </p:sp>
      <p:sp>
        <p:nvSpPr>
          <p:cNvPr id="1026" name="TextBox 1025">
            <a:extLst>
              <a:ext uri="{FF2B5EF4-FFF2-40B4-BE49-F238E27FC236}">
                <a16:creationId xmlns:a16="http://schemas.microsoft.com/office/drawing/2014/main" id="{75297EDE-AC9A-E804-FBE8-6DD0E41D1D25}"/>
              </a:ext>
            </a:extLst>
          </p:cNvPr>
          <p:cNvSpPr txBox="1"/>
          <p:nvPr/>
        </p:nvSpPr>
        <p:spPr>
          <a:xfrm>
            <a:off x="22907361" y="25228918"/>
            <a:ext cx="1711494" cy="461665"/>
          </a:xfrm>
          <a:prstGeom prst="rect">
            <a:avLst/>
          </a:prstGeom>
          <a:solidFill>
            <a:srgbClr val="7030A0"/>
          </a:solidFill>
          <a:ln>
            <a:solidFill>
              <a:srgbClr val="7030A0"/>
            </a:solidFill>
          </a:ln>
        </p:spPr>
        <p:txBody>
          <a:bodyPr wrap="none" rtlCol="0">
            <a:spAutoFit/>
          </a:bodyPr>
          <a:lstStyle/>
          <a:p>
            <a:r>
              <a:rPr lang="en-US" sz="2400" dirty="0">
                <a:solidFill>
                  <a:schemeClr val="bg1"/>
                </a:solidFill>
              </a:rPr>
              <a:t>Early Onset</a:t>
            </a:r>
          </a:p>
        </p:txBody>
      </p:sp>
      <p:sp>
        <p:nvSpPr>
          <p:cNvPr id="1031" name="TextBox 1030">
            <a:extLst>
              <a:ext uri="{FF2B5EF4-FFF2-40B4-BE49-F238E27FC236}">
                <a16:creationId xmlns:a16="http://schemas.microsoft.com/office/drawing/2014/main" id="{81748C71-D62F-7E5D-1AA7-183D809B75A0}"/>
              </a:ext>
            </a:extLst>
          </p:cNvPr>
          <p:cNvSpPr txBox="1"/>
          <p:nvPr/>
        </p:nvSpPr>
        <p:spPr>
          <a:xfrm>
            <a:off x="22923521" y="28236548"/>
            <a:ext cx="1631793" cy="461665"/>
          </a:xfrm>
          <a:prstGeom prst="rect">
            <a:avLst/>
          </a:prstGeom>
          <a:solidFill>
            <a:schemeClr val="accent2">
              <a:lumMod val="75000"/>
            </a:schemeClr>
          </a:solidFill>
        </p:spPr>
        <p:txBody>
          <a:bodyPr wrap="none" rtlCol="0">
            <a:spAutoFit/>
          </a:bodyPr>
          <a:lstStyle/>
          <a:p>
            <a:r>
              <a:rPr lang="en-US" sz="2400" dirty="0">
                <a:solidFill>
                  <a:schemeClr val="bg1"/>
                </a:solidFill>
              </a:rPr>
              <a:t>Late Onset</a:t>
            </a:r>
          </a:p>
        </p:txBody>
      </p:sp>
      <p:sp>
        <p:nvSpPr>
          <p:cNvPr id="1032" name="TextBox 1031">
            <a:extLst>
              <a:ext uri="{FF2B5EF4-FFF2-40B4-BE49-F238E27FC236}">
                <a16:creationId xmlns:a16="http://schemas.microsoft.com/office/drawing/2014/main" id="{982F983A-D0B6-CA80-BDEA-DF98F6CC2578}"/>
              </a:ext>
            </a:extLst>
          </p:cNvPr>
          <p:cNvSpPr txBox="1"/>
          <p:nvPr/>
        </p:nvSpPr>
        <p:spPr>
          <a:xfrm>
            <a:off x="15597436" y="28212772"/>
            <a:ext cx="2510367" cy="461665"/>
          </a:xfrm>
          <a:prstGeom prst="rect">
            <a:avLst/>
          </a:prstGeom>
          <a:solidFill>
            <a:srgbClr val="7030A0"/>
          </a:solidFill>
          <a:ln>
            <a:solidFill>
              <a:srgbClr val="7030A0"/>
            </a:solidFill>
          </a:ln>
        </p:spPr>
        <p:txBody>
          <a:bodyPr wrap="none" rtlCol="0">
            <a:spAutoFit/>
          </a:bodyPr>
          <a:lstStyle/>
          <a:p>
            <a:r>
              <a:rPr lang="en-US" sz="2400" dirty="0">
                <a:solidFill>
                  <a:schemeClr val="bg1"/>
                </a:solidFill>
              </a:rPr>
              <a:t>No Cyclone Years</a:t>
            </a:r>
          </a:p>
        </p:txBody>
      </p:sp>
      <p:sp>
        <p:nvSpPr>
          <p:cNvPr id="1033" name="TextBox 1032">
            <a:extLst>
              <a:ext uri="{FF2B5EF4-FFF2-40B4-BE49-F238E27FC236}">
                <a16:creationId xmlns:a16="http://schemas.microsoft.com/office/drawing/2014/main" id="{B56AFF89-5D00-FF97-434B-CBFCE8B6F0E7}"/>
              </a:ext>
            </a:extLst>
          </p:cNvPr>
          <p:cNvSpPr txBox="1"/>
          <p:nvPr/>
        </p:nvSpPr>
        <p:spPr>
          <a:xfrm>
            <a:off x="15627945" y="25259865"/>
            <a:ext cx="2059923" cy="461665"/>
          </a:xfrm>
          <a:prstGeom prst="rect">
            <a:avLst/>
          </a:prstGeom>
          <a:solidFill>
            <a:schemeClr val="accent2">
              <a:lumMod val="75000"/>
            </a:schemeClr>
          </a:solidFill>
        </p:spPr>
        <p:txBody>
          <a:bodyPr wrap="none" rtlCol="0">
            <a:spAutoFit/>
          </a:bodyPr>
          <a:lstStyle/>
          <a:p>
            <a:r>
              <a:rPr lang="en-US" sz="2400" dirty="0">
                <a:solidFill>
                  <a:schemeClr val="bg1"/>
                </a:solidFill>
              </a:rPr>
              <a:t>Cyclone Years</a:t>
            </a:r>
          </a:p>
        </p:txBody>
      </p:sp>
      <p:cxnSp>
        <p:nvCxnSpPr>
          <p:cNvPr id="1035" name="Straight Connector 1034">
            <a:extLst>
              <a:ext uri="{FF2B5EF4-FFF2-40B4-BE49-F238E27FC236}">
                <a16:creationId xmlns:a16="http://schemas.microsoft.com/office/drawing/2014/main" id="{4AE6A9F6-5F79-F10C-6FBB-BC55618F6E81}"/>
              </a:ext>
            </a:extLst>
          </p:cNvPr>
          <p:cNvCxnSpPr/>
          <p:nvPr/>
        </p:nvCxnSpPr>
        <p:spPr>
          <a:xfrm flipH="1">
            <a:off x="8382000" y="28396259"/>
            <a:ext cx="369791" cy="976952"/>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037" name="TextBox 1036">
            <a:extLst>
              <a:ext uri="{FF2B5EF4-FFF2-40B4-BE49-F238E27FC236}">
                <a16:creationId xmlns:a16="http://schemas.microsoft.com/office/drawing/2014/main" id="{005C38FC-862E-4D16-AA02-DE7ED8B17FAA}"/>
              </a:ext>
            </a:extLst>
          </p:cNvPr>
          <p:cNvSpPr txBox="1"/>
          <p:nvPr/>
        </p:nvSpPr>
        <p:spPr>
          <a:xfrm>
            <a:off x="7926172" y="36693002"/>
            <a:ext cx="7102416" cy="5262979"/>
          </a:xfrm>
          <a:prstGeom prst="rect">
            <a:avLst/>
          </a:prstGeom>
          <a:noFill/>
          <a:ln w="19050">
            <a:solidFill>
              <a:srgbClr val="7030A0"/>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monsoon season in South Asia is influenced by spatial seasonal variation of index parameters, such as daily rainfall, 850 </a:t>
            </a:r>
            <a:r>
              <a:rPr lang="en-US" sz="2800" dirty="0" err="1">
                <a:latin typeface="Times New Roman" panose="02020603050405020304" pitchFamily="18" charset="0"/>
                <a:cs typeface="Times New Roman" panose="02020603050405020304" pitchFamily="18" charset="0"/>
              </a:rPr>
              <a:t>hPa</a:t>
            </a:r>
            <a:r>
              <a:rPr lang="en-US" sz="2800" dirty="0">
                <a:latin typeface="Times New Roman" panose="02020603050405020304" pitchFamily="18" charset="0"/>
                <a:cs typeface="Times New Roman" panose="02020603050405020304" pitchFamily="18" charset="0"/>
              </a:rPr>
              <a:t> wind, and geopotential high. The meridional shifting of rain belts is attributed to seasonal wind changes, with cyclones and anti-cyclones dominating the entire monsoon system. The onset of the monsoon season aligns with the minimum point in the Mainland Indochina Southwest Monsoon (MSWM) time series. The monsoon season runs from June to September, with four distinct rainfall peaks.</a:t>
            </a:r>
          </a:p>
        </p:txBody>
      </p:sp>
      <p:sp>
        <p:nvSpPr>
          <p:cNvPr id="1038" name="TextBox 1037">
            <a:extLst>
              <a:ext uri="{FF2B5EF4-FFF2-40B4-BE49-F238E27FC236}">
                <a16:creationId xmlns:a16="http://schemas.microsoft.com/office/drawing/2014/main" id="{9D9A0E57-0C9F-D6B9-60A1-526E9C0C8E9E}"/>
              </a:ext>
            </a:extLst>
          </p:cNvPr>
          <p:cNvSpPr txBox="1"/>
          <p:nvPr/>
        </p:nvSpPr>
        <p:spPr>
          <a:xfrm>
            <a:off x="15203616" y="9651374"/>
            <a:ext cx="7102416" cy="3970318"/>
          </a:xfrm>
          <a:prstGeom prst="rect">
            <a:avLst/>
          </a:prstGeom>
          <a:noFill/>
          <a:ln w="28575">
            <a:solidFill>
              <a:srgbClr val="7030A0"/>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study categorized monsoon onset into early and late years, with 8 definite early onset years and 4 exact late years investigated. The study found 9 tropical cyclones before and during early-onset years and 5 cyclones during late onset years. The maximum wind strength in early-onset years was weaker than in late-onset years, but the average sea surface temperature was cooler. </a:t>
            </a:r>
          </a:p>
        </p:txBody>
      </p:sp>
      <p:pic>
        <p:nvPicPr>
          <p:cNvPr id="1039" name="Picture 1038">
            <a:extLst>
              <a:ext uri="{FF2B5EF4-FFF2-40B4-BE49-F238E27FC236}">
                <a16:creationId xmlns:a16="http://schemas.microsoft.com/office/drawing/2014/main" id="{03076EC3-8A33-7FD5-A7CF-63B03E518C2D}"/>
              </a:ext>
            </a:extLst>
          </p:cNvPr>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bwMode="auto">
          <a:xfrm>
            <a:off x="12598054" y="32005606"/>
            <a:ext cx="2217327" cy="1811504"/>
          </a:xfrm>
          <a:prstGeom prst="rect">
            <a:avLst/>
          </a:prstGeom>
          <a:noFill/>
          <a:ln>
            <a:noFill/>
          </a:ln>
          <a:extLst>
            <a:ext uri="{53640926-AAD7-44D8-BBD7-CCE9431645EC}">
              <a14:shadowObscured xmlns:a14="http://schemas.microsoft.com/office/drawing/2010/main"/>
            </a:ext>
          </a:extLst>
        </p:spPr>
      </p:pic>
      <p:pic>
        <p:nvPicPr>
          <p:cNvPr id="1042" name="Picture 1041">
            <a:extLst>
              <a:ext uri="{FF2B5EF4-FFF2-40B4-BE49-F238E27FC236}">
                <a16:creationId xmlns:a16="http://schemas.microsoft.com/office/drawing/2014/main" id="{F025C98E-8569-E697-D5C8-91F869CAE5A5}"/>
              </a:ext>
            </a:extLst>
          </p:cNvPr>
          <p:cNvPicPr>
            <a:picLocks noChangeAspect="1"/>
          </p:cNvPicPr>
          <p:nvPr/>
        </p:nvPicPr>
        <p:blipFill>
          <a:blip r:embed="rId21"/>
          <a:stretch>
            <a:fillRect/>
          </a:stretch>
        </p:blipFill>
        <p:spPr>
          <a:xfrm>
            <a:off x="25791936" y="2011094"/>
            <a:ext cx="4290428" cy="1537078"/>
          </a:xfrm>
          <a:prstGeom prst="rect">
            <a:avLst/>
          </a:prstGeom>
        </p:spPr>
      </p:pic>
      <p:pic>
        <p:nvPicPr>
          <p:cNvPr id="1043" name="Picture 1042">
            <a:extLst>
              <a:ext uri="{FF2B5EF4-FFF2-40B4-BE49-F238E27FC236}">
                <a16:creationId xmlns:a16="http://schemas.microsoft.com/office/drawing/2014/main" id="{CE72C524-198A-1982-3E66-3656EC1C8F73}"/>
              </a:ext>
            </a:extLst>
          </p:cNvPr>
          <p:cNvPicPr>
            <a:picLocks noChangeAspect="1"/>
          </p:cNvPicPr>
          <p:nvPr/>
        </p:nvPicPr>
        <p:blipFill>
          <a:blip r:embed="rId22"/>
          <a:stretch>
            <a:fillRect/>
          </a:stretch>
        </p:blipFill>
        <p:spPr>
          <a:xfrm>
            <a:off x="3141590" y="1819669"/>
            <a:ext cx="1986775" cy="2010616"/>
          </a:xfrm>
          <a:prstGeom prst="rect">
            <a:avLst/>
          </a:prstGeom>
        </p:spPr>
      </p:pic>
      <p:pic>
        <p:nvPicPr>
          <p:cNvPr id="1044" name="Picture 1043">
            <a:extLst>
              <a:ext uri="{FF2B5EF4-FFF2-40B4-BE49-F238E27FC236}">
                <a16:creationId xmlns:a16="http://schemas.microsoft.com/office/drawing/2014/main" id="{4A577FC0-671F-EAED-86AA-A3AB6CC1FBD0}"/>
              </a:ext>
            </a:extLst>
          </p:cNvPr>
          <p:cNvPicPr>
            <a:picLocks noChangeAspect="1"/>
          </p:cNvPicPr>
          <p:nvPr/>
        </p:nvPicPr>
        <p:blipFill>
          <a:blip r:embed="rId23"/>
          <a:stretch>
            <a:fillRect/>
          </a:stretch>
        </p:blipFill>
        <p:spPr>
          <a:xfrm>
            <a:off x="24356341" y="1838635"/>
            <a:ext cx="1048111" cy="1834195"/>
          </a:xfrm>
          <a:prstGeom prst="rect">
            <a:avLst/>
          </a:prstGeom>
        </p:spPr>
      </p:pic>
      <p:sp>
        <p:nvSpPr>
          <p:cNvPr id="1045" name="TextBox 1044">
            <a:extLst>
              <a:ext uri="{FF2B5EF4-FFF2-40B4-BE49-F238E27FC236}">
                <a16:creationId xmlns:a16="http://schemas.microsoft.com/office/drawing/2014/main" id="{1238AB8E-A149-38E2-1D92-B27236D26391}"/>
              </a:ext>
            </a:extLst>
          </p:cNvPr>
          <p:cNvSpPr txBox="1"/>
          <p:nvPr/>
        </p:nvSpPr>
        <p:spPr>
          <a:xfrm>
            <a:off x="361431" y="2141932"/>
            <a:ext cx="3140603" cy="1149674"/>
          </a:xfrm>
          <a:prstGeom prst="rect">
            <a:avLst/>
          </a:prstGeom>
          <a:noFill/>
        </p:spPr>
        <p:txBody>
          <a:bodyPr wrap="none" rtlCol="0">
            <a:spAutoFit/>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Rockwell Extra Bold" panose="02060903040505020403" pitchFamily="18" charset="0"/>
              </a:rPr>
              <a:t>IWM8</a:t>
            </a:r>
          </a:p>
        </p:txBody>
      </p:sp>
      <p:pic>
        <p:nvPicPr>
          <p:cNvPr id="1049" name="Picture 1048">
            <a:extLst>
              <a:ext uri="{FF2B5EF4-FFF2-40B4-BE49-F238E27FC236}">
                <a16:creationId xmlns:a16="http://schemas.microsoft.com/office/drawing/2014/main" id="{9C17796F-3775-57C0-D69F-1A02010673B5}"/>
              </a:ext>
            </a:extLst>
          </p:cNvPr>
          <p:cNvPicPr>
            <a:picLocks noChangeAspect="1"/>
          </p:cNvPicPr>
          <p:nvPr/>
        </p:nvPicPr>
        <p:blipFill>
          <a:blip r:embed="rId24"/>
          <a:stretch>
            <a:fillRect/>
          </a:stretch>
        </p:blipFill>
        <p:spPr>
          <a:xfrm>
            <a:off x="4980470" y="2099739"/>
            <a:ext cx="1497637" cy="1497637"/>
          </a:xfrm>
          <a:prstGeom prst="rect">
            <a:avLst/>
          </a:prstGeom>
        </p:spPr>
      </p:pic>
    </p:spTree>
    <p:extLst>
      <p:ext uri="{BB962C8B-B14F-4D97-AF65-F5344CB8AC3E}">
        <p14:creationId xmlns:p14="http://schemas.microsoft.com/office/powerpoint/2010/main" val="330703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496</TotalTime>
  <Words>1390</Words>
  <Application>Microsoft Office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Cambria Math</vt:lpstr>
      <vt:lpstr>Rockwell Extra Bold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KyawThan Oo</dc:creator>
  <cp:lastModifiedBy>KyawThan Oo</cp:lastModifiedBy>
  <cp:revision>21</cp:revision>
  <dcterms:created xsi:type="dcterms:W3CDTF">2024-12-11T07:57:56Z</dcterms:created>
  <dcterms:modified xsi:type="dcterms:W3CDTF">2024-12-11T16:24:58Z</dcterms:modified>
</cp:coreProperties>
</file>