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Lst>
  <p:sldSz cx="30175200" cy="42062400"/>
  <p:notesSz cx="8636000" cy="12604750"/>
  <p:defaultTextStyle>
    <a:defPPr>
      <a:defRPr kern="0"/>
    </a:defPPr>
  </p:defaultTextStyle>
  <p:extLst>
    <p:ext uri="{EFAFB233-063F-42B5-8137-9DF3F51BA10A}">
      <p15:sldGuideLst xmlns:p15="http://schemas.microsoft.com/office/powerpoint/2012/main">
        <p15:guide id="1" orient="horz" pos="9611" userDrawn="1">
          <p15:clr>
            <a:srgbClr val="A4A3A4"/>
          </p15:clr>
        </p15:guide>
        <p15:guide id="2" pos="75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6" y="36"/>
      </p:cViewPr>
      <p:guideLst>
        <p:guide orient="horz" pos="9611"/>
        <p:guide pos="75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CCA79-E18B-4A7E-ACFC-2B7B33C6ED7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7898997-EBFD-46B0-B0ED-D6E9E6FE01A6}">
      <dgm:prSet phldrT="[Text]"/>
      <dgm:spPr/>
      <dgm:t>
        <a:bodyPr/>
        <a:lstStyle/>
        <a:p>
          <a:r>
            <a:rPr lang="en-US" dirty="0"/>
            <a:t>Origin</a:t>
          </a:r>
        </a:p>
      </dgm:t>
    </dgm:pt>
    <dgm:pt modelId="{20B6432D-7B51-44F4-B9D8-805C3C59E277}" type="parTrans" cxnId="{4C03F89E-C18E-4172-B64D-F80A89354415}">
      <dgm:prSet/>
      <dgm:spPr/>
      <dgm:t>
        <a:bodyPr/>
        <a:lstStyle/>
        <a:p>
          <a:endParaRPr lang="en-US"/>
        </a:p>
      </dgm:t>
    </dgm:pt>
    <dgm:pt modelId="{DCB903F9-C184-4A25-8656-36B9AC54F804}" type="sibTrans" cxnId="{4C03F89E-C18E-4172-B64D-F80A89354415}">
      <dgm:prSet/>
      <dgm:spPr/>
      <dgm:t>
        <a:bodyPr/>
        <a:lstStyle/>
        <a:p>
          <a:endParaRPr lang="en-US"/>
        </a:p>
      </dgm:t>
    </dgm:pt>
    <dgm:pt modelId="{A953AAC5-2A67-4BC7-B1DF-3936A4AA3E30}">
      <dgm:prSet phldrT="[Text]" custT="1"/>
      <dgm:spPr/>
      <dgm:t>
        <a:bodyPr/>
        <a:lstStyle/>
        <a:p>
          <a:r>
            <a:rPr lang="en-IN" sz="2800" dirty="0">
              <a:latin typeface="Times New Roman" panose="02020603050405020304" pitchFamily="18" charset="0"/>
              <a:cs typeface="Times New Roman" panose="02020603050405020304" pitchFamily="18" charset="0"/>
            </a:rPr>
            <a:t>A low pressure area formed over northwest Bay of Bengal (B0B) and adjoining areas of West Bengal and Bangladesh in the morning (0530 hrs IST/0000 UTC) of 16th August 2024</a:t>
          </a:r>
          <a:endParaRPr lang="en-US" sz="2800" dirty="0">
            <a:latin typeface="Times New Roman" panose="02020603050405020304" pitchFamily="18" charset="0"/>
            <a:cs typeface="Times New Roman" panose="02020603050405020304" pitchFamily="18" charset="0"/>
          </a:endParaRPr>
        </a:p>
      </dgm:t>
    </dgm:pt>
    <dgm:pt modelId="{309C1CD4-E2BC-4C2F-921C-D54C9E00BDC7}" type="parTrans" cxnId="{309C5EB3-50EC-473E-9325-4B350A890E98}">
      <dgm:prSet/>
      <dgm:spPr/>
      <dgm:t>
        <a:bodyPr/>
        <a:lstStyle/>
        <a:p>
          <a:endParaRPr lang="en-US"/>
        </a:p>
      </dgm:t>
    </dgm:pt>
    <dgm:pt modelId="{B747D596-9A52-48DF-BF28-188493FDAB24}" type="sibTrans" cxnId="{309C5EB3-50EC-473E-9325-4B350A890E98}">
      <dgm:prSet/>
      <dgm:spPr/>
      <dgm:t>
        <a:bodyPr/>
        <a:lstStyle/>
        <a:p>
          <a:endParaRPr lang="en-US"/>
        </a:p>
      </dgm:t>
    </dgm:pt>
    <dgm:pt modelId="{2E0F55B1-ACB4-4A59-9ABC-FF6E7490B67D}">
      <dgm:prSet phldrT="[Text]"/>
      <dgm:spPr/>
      <dgm:t>
        <a:bodyPr/>
        <a:lstStyle/>
        <a:p>
          <a:r>
            <a:rPr lang="en-US" dirty="0"/>
            <a:t>Life period </a:t>
          </a:r>
        </a:p>
      </dgm:t>
    </dgm:pt>
    <dgm:pt modelId="{516BFDAE-D13B-4D5B-90F1-D6F9A43B1A7D}" type="parTrans" cxnId="{2E733B10-8424-481B-BA5A-869A8BB14E5B}">
      <dgm:prSet/>
      <dgm:spPr/>
      <dgm:t>
        <a:bodyPr/>
        <a:lstStyle/>
        <a:p>
          <a:endParaRPr lang="en-US"/>
        </a:p>
      </dgm:t>
    </dgm:pt>
    <dgm:pt modelId="{EB89B770-6D79-4223-8D46-FB83691CCA43}" type="sibTrans" cxnId="{2E733B10-8424-481B-BA5A-869A8BB14E5B}">
      <dgm:prSet/>
      <dgm:spPr/>
      <dgm:t>
        <a:bodyPr/>
        <a:lstStyle/>
        <a:p>
          <a:endParaRPr lang="en-US"/>
        </a:p>
      </dgm:t>
    </dgm:pt>
    <dgm:pt modelId="{F72CF0A1-F73E-483F-8206-759A52BD2B60}">
      <dgm:prSet phldrT="[Text]" custT="1"/>
      <dgm:spPr/>
      <dgm:t>
        <a:bodyPr/>
        <a:lstStyle/>
        <a:p>
          <a:pPr marL="285750" lvl="1" indent="-285750" algn="l" defTabSz="1244600">
            <a:lnSpc>
              <a:spcPct val="90000"/>
            </a:lnSpc>
            <a:spcBef>
              <a:spcPct val="0"/>
            </a:spcBef>
            <a:spcAft>
              <a:spcPct val="15000"/>
            </a:spcAft>
            <a:buChar char="•"/>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It intensified into a cyclonic storm (CS) "ASNA" over northeast Arabian Sea off Kachchh and adjoining Pakistan coast around noon (1130 hours IST/0600 UTC) of 30th August</a:t>
          </a:r>
          <a:endParaRPr lang="en-US"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991FFBFD-0946-4289-B5FC-4E3B95A12630}" type="parTrans" cxnId="{FC9D6C17-0C63-4905-B7B3-A215BF7E8C9F}">
      <dgm:prSet/>
      <dgm:spPr/>
      <dgm:t>
        <a:bodyPr/>
        <a:lstStyle/>
        <a:p>
          <a:endParaRPr lang="en-US"/>
        </a:p>
      </dgm:t>
    </dgm:pt>
    <dgm:pt modelId="{E4E39AE7-9C7C-43E3-BD69-FB0E70A3659F}" type="sibTrans" cxnId="{FC9D6C17-0C63-4905-B7B3-A215BF7E8C9F}">
      <dgm:prSet/>
      <dgm:spPr/>
      <dgm:t>
        <a:bodyPr/>
        <a:lstStyle/>
        <a:p>
          <a:endParaRPr lang="en-US"/>
        </a:p>
      </dgm:t>
    </dgm:pt>
    <dgm:pt modelId="{CCFB7970-F4DB-44BB-8376-9FB12F987E54}">
      <dgm:prSet phldrT="[Text]" custT="1"/>
      <dgm:spPr/>
      <dgm:t>
        <a:bodyPr/>
        <a:lstStyle/>
        <a:p>
          <a:pPr marL="285750" lvl="1" indent="-285750" algn="l" defTabSz="1244600">
            <a:lnSpc>
              <a:spcPct val="90000"/>
            </a:lnSpc>
            <a:spcBef>
              <a:spcPct val="0"/>
            </a:spcBef>
            <a:spcAft>
              <a:spcPct val="15000"/>
            </a:spcAft>
            <a:buChar char="•"/>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it weakened into a depression in the morning (0530 hours IST/0000 UTC) of the 2nd September, 2024 over the northwest Arabian Sea and into a well marked low pressure area over the same region in the afternoon (1130 hours IST/0600 UTC) of 2nd September, 2024</a:t>
          </a:r>
          <a:endParaRPr lang="en-US"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166A0E95-1DF7-45DD-89B4-CFE1FB2AA5F5}" type="parTrans" cxnId="{1695B460-91D1-4D04-9B2A-5F17344440CD}">
      <dgm:prSet/>
      <dgm:spPr/>
      <dgm:t>
        <a:bodyPr/>
        <a:lstStyle/>
        <a:p>
          <a:endParaRPr lang="en-US"/>
        </a:p>
      </dgm:t>
    </dgm:pt>
    <dgm:pt modelId="{3AA9359D-5B1E-4401-AB3D-A4A638190C1B}" type="sibTrans" cxnId="{1695B460-91D1-4D04-9B2A-5F17344440CD}">
      <dgm:prSet/>
      <dgm:spPr/>
      <dgm:t>
        <a:bodyPr/>
        <a:lstStyle/>
        <a:p>
          <a:endParaRPr lang="en-US"/>
        </a:p>
      </dgm:t>
    </dgm:pt>
    <dgm:pt modelId="{DA9AAB89-3BFD-408F-AD56-26BF0989D326}">
      <dgm:prSet phldrT="[Text]"/>
      <dgm:spPr/>
      <dgm:t>
        <a:bodyPr/>
        <a:lstStyle/>
        <a:p>
          <a:r>
            <a:rPr lang="en-US" dirty="0"/>
            <a:t>Unique feature </a:t>
          </a:r>
        </a:p>
      </dgm:t>
    </dgm:pt>
    <dgm:pt modelId="{6D1112A7-E85A-4914-8CC5-AA7D9C3125ED}" type="parTrans" cxnId="{6DE4987F-FDFC-4097-94E9-ABDD2F86279E}">
      <dgm:prSet/>
      <dgm:spPr/>
      <dgm:t>
        <a:bodyPr/>
        <a:lstStyle/>
        <a:p>
          <a:endParaRPr lang="en-US"/>
        </a:p>
      </dgm:t>
    </dgm:pt>
    <dgm:pt modelId="{8F4CAE61-C54B-452D-A445-9F8759329168}" type="sibTrans" cxnId="{6DE4987F-FDFC-4097-94E9-ABDD2F86279E}">
      <dgm:prSet/>
      <dgm:spPr/>
      <dgm:t>
        <a:bodyPr/>
        <a:lstStyle/>
        <a:p>
          <a:endParaRPr lang="en-US"/>
        </a:p>
      </dgm:t>
    </dgm:pt>
    <dgm:pt modelId="{07755501-1B7A-40C6-BF1D-A21A06B8CBE7}">
      <dgm:prSet phldrT="[Text]" custT="1"/>
      <dgm:spPr/>
      <dgm:t>
        <a:bodyPr/>
        <a:lstStyle/>
        <a:p>
          <a:r>
            <a:rPr lang="en-IN" sz="2800" dirty="0">
              <a:latin typeface="Times New Roman" panose="02020603050405020304" pitchFamily="18" charset="0"/>
              <a:cs typeface="Times New Roman" panose="02020603050405020304" pitchFamily="18" charset="0"/>
            </a:rPr>
            <a:t>A CS namely, ASNA developed over the AS on 30</a:t>
          </a:r>
          <a:r>
            <a:rPr lang="en-IN" sz="2800" baseline="30000" dirty="0">
              <a:latin typeface="Times New Roman" panose="02020603050405020304" pitchFamily="18" charset="0"/>
              <a:cs typeface="Times New Roman" panose="02020603050405020304" pitchFamily="18" charset="0"/>
            </a:rPr>
            <a:t>th</a:t>
          </a:r>
          <a:r>
            <a:rPr lang="en-IN" sz="2800" dirty="0">
              <a:latin typeface="Times New Roman" panose="02020603050405020304" pitchFamily="18" charset="0"/>
              <a:cs typeface="Times New Roman" panose="02020603050405020304" pitchFamily="18" charset="0"/>
            </a:rPr>
            <a:t> August 2024. This is the first CS over the AS basin during the month of August in the Indian meteorological satellite era</a:t>
          </a:r>
          <a:endParaRPr lang="en-US" sz="2800" dirty="0">
            <a:latin typeface="Times New Roman" panose="02020603050405020304" pitchFamily="18" charset="0"/>
            <a:cs typeface="Times New Roman" panose="02020603050405020304" pitchFamily="18" charset="0"/>
          </a:endParaRPr>
        </a:p>
      </dgm:t>
    </dgm:pt>
    <dgm:pt modelId="{D922179F-A0CC-49FE-831B-42CF972FA63D}" type="parTrans" cxnId="{B78E7920-98DB-4B30-8324-9C9B980D1F36}">
      <dgm:prSet/>
      <dgm:spPr/>
      <dgm:t>
        <a:bodyPr/>
        <a:lstStyle/>
        <a:p>
          <a:endParaRPr lang="en-US"/>
        </a:p>
      </dgm:t>
    </dgm:pt>
    <dgm:pt modelId="{45A5D4B1-755E-44E9-9764-0F9424D34E41}" type="sibTrans" cxnId="{B78E7920-98DB-4B30-8324-9C9B980D1F36}">
      <dgm:prSet/>
      <dgm:spPr/>
      <dgm:t>
        <a:bodyPr/>
        <a:lstStyle/>
        <a:p>
          <a:endParaRPr lang="en-US"/>
        </a:p>
      </dgm:t>
    </dgm:pt>
    <dgm:pt modelId="{B2ECF753-4F06-471D-9CFF-3B92795BA5DB}">
      <dgm:prSet phldrT="[Text]" custT="1"/>
      <dgm:spPr/>
      <dgm:t>
        <a:bodyPr/>
        <a:lstStyle/>
        <a:p>
          <a:r>
            <a:rPr lang="en-IN" sz="2800" dirty="0">
              <a:latin typeface="Times New Roman" panose="02020603050405020304" pitchFamily="18" charset="0"/>
              <a:cs typeface="Times New Roman" panose="02020603050405020304" pitchFamily="18" charset="0"/>
            </a:rPr>
            <a:t>The total track length of cyclonic storm “ASNA” was 1780 km against average track length of 1032 km.</a:t>
          </a:r>
          <a:endParaRPr lang="en-US" sz="2800" dirty="0">
            <a:latin typeface="Times New Roman" panose="02020603050405020304" pitchFamily="18" charset="0"/>
            <a:cs typeface="Times New Roman" panose="02020603050405020304" pitchFamily="18" charset="0"/>
          </a:endParaRPr>
        </a:p>
      </dgm:t>
    </dgm:pt>
    <dgm:pt modelId="{7F0F1D8F-8C36-49D4-8AF1-8F0406632A7D}" type="parTrans" cxnId="{D80C2293-E592-420C-AEA4-42CE14662A4B}">
      <dgm:prSet/>
      <dgm:spPr/>
      <dgm:t>
        <a:bodyPr/>
        <a:lstStyle/>
        <a:p>
          <a:endParaRPr lang="en-US"/>
        </a:p>
      </dgm:t>
    </dgm:pt>
    <dgm:pt modelId="{86330C2F-3774-44E2-B430-FC6C7D766E37}" type="sibTrans" cxnId="{D80C2293-E592-420C-AEA4-42CE14662A4B}">
      <dgm:prSet/>
      <dgm:spPr/>
      <dgm:t>
        <a:bodyPr/>
        <a:lstStyle/>
        <a:p>
          <a:endParaRPr lang="en-US"/>
        </a:p>
      </dgm:t>
    </dgm:pt>
    <dgm:pt modelId="{1F5AC929-FA9F-44E9-99DC-AB8207EAC911}">
      <dgm:prSet phldrT="[Text]" custT="1"/>
      <dgm:spPr/>
      <dgm:t>
        <a:bodyPr/>
        <a:lstStyle/>
        <a:p>
          <a:pPr>
            <a:buFont typeface="Symbol" panose="05050102010706020507" pitchFamily="18" charset="2"/>
            <a:buChar char=""/>
          </a:pPr>
          <a:r>
            <a:rPr lang="en-IN" sz="2800" dirty="0">
              <a:latin typeface="Times New Roman" panose="02020603050405020304" pitchFamily="18" charset="0"/>
              <a:cs typeface="Times New Roman" panose="02020603050405020304" pitchFamily="18" charset="0"/>
            </a:rPr>
            <a:t>It then moved westwards across Gujarat state during 27</a:t>
          </a:r>
          <a:r>
            <a:rPr lang="en-IN" sz="2800" baseline="30000" dirty="0">
              <a:latin typeface="Times New Roman" panose="02020603050405020304" pitchFamily="18" charset="0"/>
              <a:cs typeface="Times New Roman" panose="02020603050405020304" pitchFamily="18" charset="0"/>
            </a:rPr>
            <a:t>th</a:t>
          </a:r>
          <a:r>
            <a:rPr lang="en-IN" sz="2800" dirty="0">
              <a:latin typeface="Times New Roman" panose="02020603050405020304" pitchFamily="18" charset="0"/>
              <a:cs typeface="Times New Roman" panose="02020603050405020304" pitchFamily="18" charset="0"/>
            </a:rPr>
            <a:t> -29</a:t>
          </a:r>
          <a:r>
            <a:rPr lang="en-IN" sz="2800" baseline="30000" dirty="0">
              <a:latin typeface="Times New Roman" panose="02020603050405020304" pitchFamily="18" charset="0"/>
              <a:cs typeface="Times New Roman" panose="02020603050405020304" pitchFamily="18" charset="0"/>
            </a:rPr>
            <a:t>th</a:t>
          </a:r>
          <a:r>
            <a:rPr lang="en-IN" sz="2800" dirty="0">
              <a:latin typeface="Times New Roman" panose="02020603050405020304" pitchFamily="18" charset="0"/>
              <a:cs typeface="Times New Roman" panose="02020603050405020304" pitchFamily="18" charset="0"/>
            </a:rPr>
            <a:t> August. It emerged into the Northeast Arabian Sea off Kachchh and the adjoining Pakistan coast on 30</a:t>
          </a:r>
          <a:r>
            <a:rPr lang="en-IN" sz="2800" baseline="30000" dirty="0">
              <a:latin typeface="Times New Roman" panose="02020603050405020304" pitchFamily="18" charset="0"/>
              <a:cs typeface="Times New Roman" panose="02020603050405020304" pitchFamily="18" charset="0"/>
            </a:rPr>
            <a:t>th</a:t>
          </a:r>
          <a:r>
            <a:rPr lang="en-IN" sz="2800" dirty="0">
              <a:latin typeface="Times New Roman" panose="02020603050405020304" pitchFamily="18" charset="0"/>
              <a:cs typeface="Times New Roman" panose="02020603050405020304" pitchFamily="18" charset="0"/>
            </a:rPr>
            <a:t> August morning (0830 hrs IST/0300 UTC). </a:t>
          </a:r>
          <a:endParaRPr lang="en-US" sz="2800" dirty="0">
            <a:latin typeface="Times New Roman" panose="02020603050405020304" pitchFamily="18" charset="0"/>
            <a:cs typeface="Times New Roman" panose="02020603050405020304" pitchFamily="18" charset="0"/>
          </a:endParaRPr>
        </a:p>
      </dgm:t>
    </dgm:pt>
    <dgm:pt modelId="{5A0CD277-2A39-4BF9-89E4-73099C7481FC}" type="parTrans" cxnId="{51CBFEDF-EE32-479D-83F9-C3D4F23C89A8}">
      <dgm:prSet/>
      <dgm:spPr/>
      <dgm:t>
        <a:bodyPr/>
        <a:lstStyle/>
        <a:p>
          <a:endParaRPr lang="en-US"/>
        </a:p>
      </dgm:t>
    </dgm:pt>
    <dgm:pt modelId="{4F9DBBDF-424C-4F5F-9173-8307D3170B6B}" type="sibTrans" cxnId="{51CBFEDF-EE32-479D-83F9-C3D4F23C89A8}">
      <dgm:prSet/>
      <dgm:spPr/>
      <dgm:t>
        <a:bodyPr/>
        <a:lstStyle/>
        <a:p>
          <a:endParaRPr lang="en-US"/>
        </a:p>
      </dgm:t>
    </dgm:pt>
    <dgm:pt modelId="{8632B953-37DF-4389-A11D-D3BEC6112076}">
      <dgm:prSet phldrT="[Text]" custT="1"/>
      <dgm:spPr/>
      <dgm:t>
        <a:bodyPr/>
        <a:lstStyle/>
        <a:p>
          <a:r>
            <a:rPr lang="en-IN" sz="2800" dirty="0">
              <a:latin typeface="Times New Roman" panose="02020603050405020304" pitchFamily="18" charset="0"/>
              <a:cs typeface="Times New Roman" panose="02020603050405020304" pitchFamily="18" charset="0"/>
            </a:rPr>
            <a:t>The total life period (depression to depression) of “ASNA” was 8 days &amp; 6 hours against the normal of 3 days &amp; 18 hours for cyclonic storm category over the NIO in monsoon season based on the data of 1990-2013.</a:t>
          </a:r>
          <a:endParaRPr lang="en-US" sz="2800" dirty="0">
            <a:latin typeface="Times New Roman" panose="02020603050405020304" pitchFamily="18" charset="0"/>
            <a:cs typeface="Times New Roman" panose="02020603050405020304" pitchFamily="18" charset="0"/>
          </a:endParaRPr>
        </a:p>
      </dgm:t>
    </dgm:pt>
    <dgm:pt modelId="{5CD3243D-C082-46DA-AE5B-1A5EC7578241}" type="parTrans" cxnId="{DC852A1F-038A-479C-96DE-A8BDEA009080}">
      <dgm:prSet/>
      <dgm:spPr/>
      <dgm:t>
        <a:bodyPr/>
        <a:lstStyle/>
        <a:p>
          <a:endParaRPr lang="en-US"/>
        </a:p>
      </dgm:t>
    </dgm:pt>
    <dgm:pt modelId="{DF99796A-D8CA-45D2-A5A0-5F1BC7DEDDF6}" type="sibTrans" cxnId="{DC852A1F-038A-479C-96DE-A8BDEA009080}">
      <dgm:prSet/>
      <dgm:spPr/>
      <dgm:t>
        <a:bodyPr/>
        <a:lstStyle/>
        <a:p>
          <a:endParaRPr lang="en-US"/>
        </a:p>
      </dgm:t>
    </dgm:pt>
    <dgm:pt modelId="{DAC20308-2BCD-4E6A-AC69-B73CE6EC9702}" type="pres">
      <dgm:prSet presAssocID="{8B0CCA79-E18B-4A7E-ACFC-2B7B33C6ED78}" presName="linearFlow" presStyleCnt="0">
        <dgm:presLayoutVars>
          <dgm:dir/>
          <dgm:animLvl val="lvl"/>
          <dgm:resizeHandles val="exact"/>
        </dgm:presLayoutVars>
      </dgm:prSet>
      <dgm:spPr/>
    </dgm:pt>
    <dgm:pt modelId="{E03E9652-0F37-4756-A16B-370B9174A0C0}" type="pres">
      <dgm:prSet presAssocID="{57898997-EBFD-46B0-B0ED-D6E9E6FE01A6}" presName="composite" presStyleCnt="0"/>
      <dgm:spPr/>
    </dgm:pt>
    <dgm:pt modelId="{477EDEA3-BA01-4651-A304-B2FF2E5EED60}" type="pres">
      <dgm:prSet presAssocID="{57898997-EBFD-46B0-B0ED-D6E9E6FE01A6}" presName="parentText" presStyleLbl="alignNode1" presStyleIdx="0" presStyleCnt="3" custLinFactNeighborX="1675" custLinFactNeighborY="19469">
        <dgm:presLayoutVars>
          <dgm:chMax val="1"/>
          <dgm:bulletEnabled val="1"/>
        </dgm:presLayoutVars>
      </dgm:prSet>
      <dgm:spPr/>
    </dgm:pt>
    <dgm:pt modelId="{6C70E82E-A157-472F-B5A1-F1B822A00610}" type="pres">
      <dgm:prSet presAssocID="{57898997-EBFD-46B0-B0ED-D6E9E6FE01A6}" presName="descendantText" presStyleLbl="alignAcc1" presStyleIdx="0" presStyleCnt="3" custScaleY="133335" custLinFactNeighborX="231" custLinFactNeighborY="41074">
        <dgm:presLayoutVars>
          <dgm:bulletEnabled val="1"/>
        </dgm:presLayoutVars>
      </dgm:prSet>
      <dgm:spPr/>
    </dgm:pt>
    <dgm:pt modelId="{F4CB7240-7807-45CD-A5E0-58A5FE1B2D95}" type="pres">
      <dgm:prSet presAssocID="{DCB903F9-C184-4A25-8656-36B9AC54F804}" presName="sp" presStyleCnt="0"/>
      <dgm:spPr/>
    </dgm:pt>
    <dgm:pt modelId="{FB45244C-9A0C-4ACC-9AE1-C842B377FAA8}" type="pres">
      <dgm:prSet presAssocID="{2E0F55B1-ACB4-4A59-9ABC-FF6E7490B67D}" presName="composite" presStyleCnt="0"/>
      <dgm:spPr/>
    </dgm:pt>
    <dgm:pt modelId="{46110096-8A22-4DE2-A20D-9B2298176317}" type="pres">
      <dgm:prSet presAssocID="{2E0F55B1-ACB4-4A59-9ABC-FF6E7490B67D}" presName="parentText" presStyleLbl="alignNode1" presStyleIdx="1" presStyleCnt="3" custLinFactNeighborX="2799" custLinFactNeighborY="5212">
        <dgm:presLayoutVars>
          <dgm:chMax val="1"/>
          <dgm:bulletEnabled val="1"/>
        </dgm:presLayoutVars>
      </dgm:prSet>
      <dgm:spPr/>
    </dgm:pt>
    <dgm:pt modelId="{488D1B4D-8CDB-42C1-BA6B-C07D3B56A7E6}" type="pres">
      <dgm:prSet presAssocID="{2E0F55B1-ACB4-4A59-9ABC-FF6E7490B67D}" presName="descendantText" presStyleLbl="alignAcc1" presStyleIdx="1" presStyleCnt="3" custScaleY="145475" custLinFactNeighborY="20551">
        <dgm:presLayoutVars>
          <dgm:bulletEnabled val="1"/>
        </dgm:presLayoutVars>
      </dgm:prSet>
      <dgm:spPr/>
    </dgm:pt>
    <dgm:pt modelId="{78BAB2D7-D0FC-4764-99B5-F5DE33014128}" type="pres">
      <dgm:prSet presAssocID="{EB89B770-6D79-4223-8D46-FB83691CCA43}" presName="sp" presStyleCnt="0"/>
      <dgm:spPr/>
    </dgm:pt>
    <dgm:pt modelId="{CAFC9C08-B0D5-48ED-B5A0-88CC5F39C4FA}" type="pres">
      <dgm:prSet presAssocID="{DA9AAB89-3BFD-408F-AD56-26BF0989D326}" presName="composite" presStyleCnt="0"/>
      <dgm:spPr/>
    </dgm:pt>
    <dgm:pt modelId="{207F94DB-CAFB-40D8-9604-86FE4AC29FF8}" type="pres">
      <dgm:prSet presAssocID="{DA9AAB89-3BFD-408F-AD56-26BF0989D326}" presName="parentText" presStyleLbl="alignNode1" presStyleIdx="2" presStyleCnt="3" custLinFactNeighborY="196">
        <dgm:presLayoutVars>
          <dgm:chMax val="1"/>
          <dgm:bulletEnabled val="1"/>
        </dgm:presLayoutVars>
      </dgm:prSet>
      <dgm:spPr/>
    </dgm:pt>
    <dgm:pt modelId="{4B0A78D4-6920-499F-9D1C-3701D1E9D4C1}" type="pres">
      <dgm:prSet presAssocID="{DA9AAB89-3BFD-408F-AD56-26BF0989D326}" presName="descendantText" presStyleLbl="alignAcc1" presStyleIdx="2" presStyleCnt="3" custScaleX="99078" custScaleY="133961" custLinFactNeighborX="-141" custLinFactNeighborY="10438">
        <dgm:presLayoutVars>
          <dgm:bulletEnabled val="1"/>
        </dgm:presLayoutVars>
      </dgm:prSet>
      <dgm:spPr/>
    </dgm:pt>
  </dgm:ptLst>
  <dgm:cxnLst>
    <dgm:cxn modelId="{2E733B10-8424-481B-BA5A-869A8BB14E5B}" srcId="{8B0CCA79-E18B-4A7E-ACFC-2B7B33C6ED78}" destId="{2E0F55B1-ACB4-4A59-9ABC-FF6E7490B67D}" srcOrd="1" destOrd="0" parTransId="{516BFDAE-D13B-4D5B-90F1-D6F9A43B1A7D}" sibTransId="{EB89B770-6D79-4223-8D46-FB83691CCA43}"/>
    <dgm:cxn modelId="{FC9D6C17-0C63-4905-B7B3-A215BF7E8C9F}" srcId="{2E0F55B1-ACB4-4A59-9ABC-FF6E7490B67D}" destId="{F72CF0A1-F73E-483F-8206-759A52BD2B60}" srcOrd="0" destOrd="0" parTransId="{991FFBFD-0946-4289-B5FC-4E3B95A12630}" sibTransId="{E4E39AE7-9C7C-43E3-BD69-FB0E70A3659F}"/>
    <dgm:cxn modelId="{DC852A1F-038A-479C-96DE-A8BDEA009080}" srcId="{DA9AAB89-3BFD-408F-AD56-26BF0989D326}" destId="{8632B953-37DF-4389-A11D-D3BEC6112076}" srcOrd="2" destOrd="0" parTransId="{5CD3243D-C082-46DA-AE5B-1A5EC7578241}" sibTransId="{DF99796A-D8CA-45D2-A5A0-5F1BC7DEDDF6}"/>
    <dgm:cxn modelId="{B78E7920-98DB-4B30-8324-9C9B980D1F36}" srcId="{DA9AAB89-3BFD-408F-AD56-26BF0989D326}" destId="{07755501-1B7A-40C6-BF1D-A21A06B8CBE7}" srcOrd="0" destOrd="0" parTransId="{D922179F-A0CC-49FE-831B-42CF972FA63D}" sibTransId="{45A5D4B1-755E-44E9-9764-0F9424D34E41}"/>
    <dgm:cxn modelId="{77DEAA20-77BF-4F24-8918-E31C6D533A78}" type="presOf" srcId="{1F5AC929-FA9F-44E9-99DC-AB8207EAC911}" destId="{6C70E82E-A157-472F-B5A1-F1B822A00610}" srcOrd="0" destOrd="1" presId="urn:microsoft.com/office/officeart/2005/8/layout/chevron2"/>
    <dgm:cxn modelId="{1695B460-91D1-4D04-9B2A-5F17344440CD}" srcId="{2E0F55B1-ACB4-4A59-9ABC-FF6E7490B67D}" destId="{CCFB7970-F4DB-44BB-8376-9FB12F987E54}" srcOrd="1" destOrd="0" parTransId="{166A0E95-1DF7-45DD-89B4-CFE1FB2AA5F5}" sibTransId="{3AA9359D-5B1E-4401-AB3D-A4A638190C1B}"/>
    <dgm:cxn modelId="{93211C4E-AB03-454B-BF14-0C23A5055D3B}" type="presOf" srcId="{B2ECF753-4F06-471D-9CFF-3B92795BA5DB}" destId="{4B0A78D4-6920-499F-9D1C-3701D1E9D4C1}" srcOrd="0" destOrd="1" presId="urn:microsoft.com/office/officeart/2005/8/layout/chevron2"/>
    <dgm:cxn modelId="{E6CEDB71-35BA-4514-8E0C-0C08B189D8FB}" type="presOf" srcId="{8632B953-37DF-4389-A11D-D3BEC6112076}" destId="{4B0A78D4-6920-499F-9D1C-3701D1E9D4C1}" srcOrd="0" destOrd="2" presId="urn:microsoft.com/office/officeart/2005/8/layout/chevron2"/>
    <dgm:cxn modelId="{27388954-EA4A-4A4E-BA88-3FA578E895F3}" type="presOf" srcId="{07755501-1B7A-40C6-BF1D-A21A06B8CBE7}" destId="{4B0A78D4-6920-499F-9D1C-3701D1E9D4C1}" srcOrd="0" destOrd="0" presId="urn:microsoft.com/office/officeart/2005/8/layout/chevron2"/>
    <dgm:cxn modelId="{6DE4987F-FDFC-4097-94E9-ABDD2F86279E}" srcId="{8B0CCA79-E18B-4A7E-ACFC-2B7B33C6ED78}" destId="{DA9AAB89-3BFD-408F-AD56-26BF0989D326}" srcOrd="2" destOrd="0" parTransId="{6D1112A7-E85A-4914-8CC5-AA7D9C3125ED}" sibTransId="{8F4CAE61-C54B-452D-A445-9F8759329168}"/>
    <dgm:cxn modelId="{D80C2293-E592-420C-AEA4-42CE14662A4B}" srcId="{DA9AAB89-3BFD-408F-AD56-26BF0989D326}" destId="{B2ECF753-4F06-471D-9CFF-3B92795BA5DB}" srcOrd="1" destOrd="0" parTransId="{7F0F1D8F-8C36-49D4-8AF1-8F0406632A7D}" sibTransId="{86330C2F-3774-44E2-B430-FC6C7D766E37}"/>
    <dgm:cxn modelId="{4C03F89E-C18E-4172-B64D-F80A89354415}" srcId="{8B0CCA79-E18B-4A7E-ACFC-2B7B33C6ED78}" destId="{57898997-EBFD-46B0-B0ED-D6E9E6FE01A6}" srcOrd="0" destOrd="0" parTransId="{20B6432D-7B51-44F4-B9D8-805C3C59E277}" sibTransId="{DCB903F9-C184-4A25-8656-36B9AC54F804}"/>
    <dgm:cxn modelId="{2DA7D5A1-1B5A-4D4E-94FF-77A6F009CBDE}" type="presOf" srcId="{DA9AAB89-3BFD-408F-AD56-26BF0989D326}" destId="{207F94DB-CAFB-40D8-9604-86FE4AC29FF8}" srcOrd="0" destOrd="0" presId="urn:microsoft.com/office/officeart/2005/8/layout/chevron2"/>
    <dgm:cxn modelId="{BE02BDB0-212C-4407-9ECE-F5D82B63CF8E}" type="presOf" srcId="{A953AAC5-2A67-4BC7-B1DF-3936A4AA3E30}" destId="{6C70E82E-A157-472F-B5A1-F1B822A00610}" srcOrd="0" destOrd="0" presId="urn:microsoft.com/office/officeart/2005/8/layout/chevron2"/>
    <dgm:cxn modelId="{309C5EB3-50EC-473E-9325-4B350A890E98}" srcId="{57898997-EBFD-46B0-B0ED-D6E9E6FE01A6}" destId="{A953AAC5-2A67-4BC7-B1DF-3936A4AA3E30}" srcOrd="0" destOrd="0" parTransId="{309C1CD4-E2BC-4C2F-921C-D54C9E00BDC7}" sibTransId="{B747D596-9A52-48DF-BF28-188493FDAB24}"/>
    <dgm:cxn modelId="{71552DBF-FA40-4BC1-9ECD-6749D366AC34}" type="presOf" srcId="{57898997-EBFD-46B0-B0ED-D6E9E6FE01A6}" destId="{477EDEA3-BA01-4651-A304-B2FF2E5EED60}" srcOrd="0" destOrd="0" presId="urn:microsoft.com/office/officeart/2005/8/layout/chevron2"/>
    <dgm:cxn modelId="{9D4671C0-9F29-4D4E-9958-045C38DEC5DA}" type="presOf" srcId="{CCFB7970-F4DB-44BB-8376-9FB12F987E54}" destId="{488D1B4D-8CDB-42C1-BA6B-C07D3B56A7E6}" srcOrd="0" destOrd="1" presId="urn:microsoft.com/office/officeart/2005/8/layout/chevron2"/>
    <dgm:cxn modelId="{8ABFB5DB-4353-4AF0-9C04-CDB543967293}" type="presOf" srcId="{8B0CCA79-E18B-4A7E-ACFC-2B7B33C6ED78}" destId="{DAC20308-2BCD-4E6A-AC69-B73CE6EC9702}" srcOrd="0" destOrd="0" presId="urn:microsoft.com/office/officeart/2005/8/layout/chevron2"/>
    <dgm:cxn modelId="{837C9CDC-B239-4772-81FA-6E0D4D343437}" type="presOf" srcId="{F72CF0A1-F73E-483F-8206-759A52BD2B60}" destId="{488D1B4D-8CDB-42C1-BA6B-C07D3B56A7E6}" srcOrd="0" destOrd="0" presId="urn:microsoft.com/office/officeart/2005/8/layout/chevron2"/>
    <dgm:cxn modelId="{51CBFEDF-EE32-479D-83F9-C3D4F23C89A8}" srcId="{57898997-EBFD-46B0-B0ED-D6E9E6FE01A6}" destId="{1F5AC929-FA9F-44E9-99DC-AB8207EAC911}" srcOrd="1" destOrd="0" parTransId="{5A0CD277-2A39-4BF9-89E4-73099C7481FC}" sibTransId="{4F9DBBDF-424C-4F5F-9173-8307D3170B6B}"/>
    <dgm:cxn modelId="{BB7308E0-C484-4226-A21D-E8B6CC7A2625}" type="presOf" srcId="{2E0F55B1-ACB4-4A59-9ABC-FF6E7490B67D}" destId="{46110096-8A22-4DE2-A20D-9B2298176317}" srcOrd="0" destOrd="0" presId="urn:microsoft.com/office/officeart/2005/8/layout/chevron2"/>
    <dgm:cxn modelId="{C76A05BC-E38A-4231-BE4B-7FB33824DFFE}" type="presParOf" srcId="{DAC20308-2BCD-4E6A-AC69-B73CE6EC9702}" destId="{E03E9652-0F37-4756-A16B-370B9174A0C0}" srcOrd="0" destOrd="0" presId="urn:microsoft.com/office/officeart/2005/8/layout/chevron2"/>
    <dgm:cxn modelId="{DBEEE1D5-9EED-4BC9-9990-F55C0BF4C9FF}" type="presParOf" srcId="{E03E9652-0F37-4756-A16B-370B9174A0C0}" destId="{477EDEA3-BA01-4651-A304-B2FF2E5EED60}" srcOrd="0" destOrd="0" presId="urn:microsoft.com/office/officeart/2005/8/layout/chevron2"/>
    <dgm:cxn modelId="{B62CC819-C68F-4E15-ACE1-DBD12B4425DE}" type="presParOf" srcId="{E03E9652-0F37-4756-A16B-370B9174A0C0}" destId="{6C70E82E-A157-472F-B5A1-F1B822A00610}" srcOrd="1" destOrd="0" presId="urn:microsoft.com/office/officeart/2005/8/layout/chevron2"/>
    <dgm:cxn modelId="{44CFEED9-2BF8-4948-B789-EAB3B2B65BCC}" type="presParOf" srcId="{DAC20308-2BCD-4E6A-AC69-B73CE6EC9702}" destId="{F4CB7240-7807-45CD-A5E0-58A5FE1B2D95}" srcOrd="1" destOrd="0" presId="urn:microsoft.com/office/officeart/2005/8/layout/chevron2"/>
    <dgm:cxn modelId="{AB532B22-B914-448E-817E-76527CB9C254}" type="presParOf" srcId="{DAC20308-2BCD-4E6A-AC69-B73CE6EC9702}" destId="{FB45244C-9A0C-4ACC-9AE1-C842B377FAA8}" srcOrd="2" destOrd="0" presId="urn:microsoft.com/office/officeart/2005/8/layout/chevron2"/>
    <dgm:cxn modelId="{95D88142-C727-4991-9802-A91966733A2F}" type="presParOf" srcId="{FB45244C-9A0C-4ACC-9AE1-C842B377FAA8}" destId="{46110096-8A22-4DE2-A20D-9B2298176317}" srcOrd="0" destOrd="0" presId="urn:microsoft.com/office/officeart/2005/8/layout/chevron2"/>
    <dgm:cxn modelId="{FE4EEDE9-33A8-437A-BF44-A958B5BECDAE}" type="presParOf" srcId="{FB45244C-9A0C-4ACC-9AE1-C842B377FAA8}" destId="{488D1B4D-8CDB-42C1-BA6B-C07D3B56A7E6}" srcOrd="1" destOrd="0" presId="urn:microsoft.com/office/officeart/2005/8/layout/chevron2"/>
    <dgm:cxn modelId="{281AFA6F-208D-4409-9B13-6FAC31117B42}" type="presParOf" srcId="{DAC20308-2BCD-4E6A-AC69-B73CE6EC9702}" destId="{78BAB2D7-D0FC-4764-99B5-F5DE33014128}" srcOrd="3" destOrd="0" presId="urn:microsoft.com/office/officeart/2005/8/layout/chevron2"/>
    <dgm:cxn modelId="{C1C44265-744D-4F5C-98A8-76D908A876CF}" type="presParOf" srcId="{DAC20308-2BCD-4E6A-AC69-B73CE6EC9702}" destId="{CAFC9C08-B0D5-48ED-B5A0-88CC5F39C4FA}" srcOrd="4" destOrd="0" presId="urn:microsoft.com/office/officeart/2005/8/layout/chevron2"/>
    <dgm:cxn modelId="{5D3FF6F8-01A8-48CB-87A2-200F8784DC29}" type="presParOf" srcId="{CAFC9C08-B0D5-48ED-B5A0-88CC5F39C4FA}" destId="{207F94DB-CAFB-40D8-9604-86FE4AC29FF8}" srcOrd="0" destOrd="0" presId="urn:microsoft.com/office/officeart/2005/8/layout/chevron2"/>
    <dgm:cxn modelId="{D904C491-74DD-4EEC-AF27-469E498E327D}" type="presParOf" srcId="{CAFC9C08-B0D5-48ED-B5A0-88CC5F39C4FA}" destId="{4B0A78D4-6920-499F-9D1C-3701D1E9D4C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EDEA3-BA01-4651-A304-B2FF2E5EED60}">
      <dsp:nvSpPr>
        <dsp:cNvPr id="0" name=""/>
        <dsp:cNvSpPr/>
      </dsp:nvSpPr>
      <dsp:spPr>
        <a:xfrm rot="5400000">
          <a:off x="-485503" y="1683883"/>
          <a:ext cx="3511144" cy="24578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Origin</a:t>
          </a:r>
        </a:p>
      </dsp:txBody>
      <dsp:txXfrm rot="-5400000">
        <a:off x="41169" y="2386113"/>
        <a:ext cx="2457801" cy="1053343"/>
      </dsp:txXfrm>
    </dsp:sp>
    <dsp:sp modelId="{6C70E82E-A157-472F-B5A1-F1B822A00610}">
      <dsp:nvSpPr>
        <dsp:cNvPr id="0" name=""/>
        <dsp:cNvSpPr/>
      </dsp:nvSpPr>
      <dsp:spPr>
        <a:xfrm rot="5400000">
          <a:off x="7412085" y="-3923641"/>
          <a:ext cx="3043029" cy="129515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kern="1200" dirty="0">
              <a:latin typeface="Times New Roman" panose="02020603050405020304" pitchFamily="18" charset="0"/>
              <a:cs typeface="Times New Roman" panose="02020603050405020304" pitchFamily="18" charset="0"/>
            </a:rPr>
            <a:t>A low pressure area formed over northwest Bay of Bengal (B0B) and adjoining areas of West Bengal and Bangladesh in the morning (0530 hrs IST/0000 UTC) of 16th August 2024</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Font typeface="Symbol" panose="05050102010706020507" pitchFamily="18" charset="2"/>
            <a:buChar char=""/>
          </a:pPr>
          <a:r>
            <a:rPr lang="en-IN" sz="2800" kern="1200" dirty="0">
              <a:latin typeface="Times New Roman" panose="02020603050405020304" pitchFamily="18" charset="0"/>
              <a:cs typeface="Times New Roman" panose="02020603050405020304" pitchFamily="18" charset="0"/>
            </a:rPr>
            <a:t>It then moved westwards across Gujarat state during 27</a:t>
          </a:r>
          <a:r>
            <a:rPr lang="en-IN" sz="2800" kern="1200" baseline="30000" dirty="0">
              <a:latin typeface="Times New Roman" panose="02020603050405020304" pitchFamily="18" charset="0"/>
              <a:cs typeface="Times New Roman" panose="02020603050405020304" pitchFamily="18" charset="0"/>
            </a:rPr>
            <a:t>th</a:t>
          </a:r>
          <a:r>
            <a:rPr lang="en-IN" sz="2800" kern="1200" dirty="0">
              <a:latin typeface="Times New Roman" panose="02020603050405020304" pitchFamily="18" charset="0"/>
              <a:cs typeface="Times New Roman" panose="02020603050405020304" pitchFamily="18" charset="0"/>
            </a:rPr>
            <a:t> -29</a:t>
          </a:r>
          <a:r>
            <a:rPr lang="en-IN" sz="2800" kern="1200" baseline="30000" dirty="0">
              <a:latin typeface="Times New Roman" panose="02020603050405020304" pitchFamily="18" charset="0"/>
              <a:cs typeface="Times New Roman" panose="02020603050405020304" pitchFamily="18" charset="0"/>
            </a:rPr>
            <a:t>th</a:t>
          </a:r>
          <a:r>
            <a:rPr lang="en-IN" sz="2800" kern="1200" dirty="0">
              <a:latin typeface="Times New Roman" panose="02020603050405020304" pitchFamily="18" charset="0"/>
              <a:cs typeface="Times New Roman" panose="02020603050405020304" pitchFamily="18" charset="0"/>
            </a:rPr>
            <a:t> August. It emerged into the Northeast Arabian Sea off Kachchh and the adjoining Pakistan coast on 30</a:t>
          </a:r>
          <a:r>
            <a:rPr lang="en-IN" sz="2800" kern="1200" baseline="30000" dirty="0">
              <a:latin typeface="Times New Roman" panose="02020603050405020304" pitchFamily="18" charset="0"/>
              <a:cs typeface="Times New Roman" panose="02020603050405020304" pitchFamily="18" charset="0"/>
            </a:rPr>
            <a:t>th</a:t>
          </a:r>
          <a:r>
            <a:rPr lang="en-IN" sz="2800" kern="1200" dirty="0">
              <a:latin typeface="Times New Roman" panose="02020603050405020304" pitchFamily="18" charset="0"/>
              <a:cs typeface="Times New Roman" panose="02020603050405020304" pitchFamily="18" charset="0"/>
            </a:rPr>
            <a:t> August morning (0830 hrs IST/0300 UTC). </a:t>
          </a:r>
          <a:endParaRPr lang="en-US" sz="2800" kern="1200" dirty="0">
            <a:latin typeface="Times New Roman" panose="02020603050405020304" pitchFamily="18" charset="0"/>
            <a:cs typeface="Times New Roman" panose="02020603050405020304" pitchFamily="18" charset="0"/>
          </a:endParaRPr>
        </a:p>
      </dsp:txBody>
      <dsp:txXfrm rot="-5400000">
        <a:off x="2457801" y="1179191"/>
        <a:ext cx="12803050" cy="2745933"/>
      </dsp:txXfrm>
    </dsp:sp>
    <dsp:sp modelId="{46110096-8A22-4DE2-A20D-9B2298176317}">
      <dsp:nvSpPr>
        <dsp:cNvPr id="0" name=""/>
        <dsp:cNvSpPr/>
      </dsp:nvSpPr>
      <dsp:spPr>
        <a:xfrm rot="5400000">
          <a:off x="-457877" y="5052404"/>
          <a:ext cx="3511144" cy="24578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Life period </a:t>
          </a:r>
        </a:p>
      </dsp:txBody>
      <dsp:txXfrm rot="-5400000">
        <a:off x="68795" y="5754634"/>
        <a:ext cx="2457801" cy="1053343"/>
      </dsp:txXfrm>
    </dsp:sp>
    <dsp:sp modelId="{488D1B4D-8CDB-42C1-BA6B-C07D3B56A7E6}">
      <dsp:nvSpPr>
        <dsp:cNvPr id="0" name=""/>
        <dsp:cNvSpPr/>
      </dsp:nvSpPr>
      <dsp:spPr>
        <a:xfrm rot="5400000">
          <a:off x="7273553" y="-522921"/>
          <a:ext cx="3320094" cy="129515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It intensified into a cyclonic storm (CS) "ASNA" over northeast Arabian Sea off Kachchh and adjoining Pakistan coast around noon (1130 hours IST/0600 UTC) of 30th August</a:t>
          </a:r>
          <a:endParaRPr lang="en-US"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285750" lvl="1" indent="-285750" algn="l" defTabSz="1244600">
            <a:lnSpc>
              <a:spcPct val="90000"/>
            </a:lnSpc>
            <a:spcBef>
              <a:spcPct val="0"/>
            </a:spcBef>
            <a:spcAft>
              <a:spcPct val="15000"/>
            </a:spcAft>
            <a:buChar char="•"/>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it weakened into a depression in the morning (0530 hours IST/0000 UTC) of the 2nd September, 2024 over the northwest Arabian Sea and into a well marked low pressure area over the same region in the afternoon (1130 hours IST/0600 UTC) of 2nd September, 2024</a:t>
          </a:r>
          <a:endParaRPr lang="en-US"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rot="-5400000">
        <a:off x="2457801" y="4454905"/>
        <a:ext cx="12789524" cy="2995946"/>
      </dsp:txXfrm>
    </dsp:sp>
    <dsp:sp modelId="{207F94DB-CAFB-40D8-9604-86FE4AC29FF8}">
      <dsp:nvSpPr>
        <dsp:cNvPr id="0" name=""/>
        <dsp:cNvSpPr/>
      </dsp:nvSpPr>
      <dsp:spPr>
        <a:xfrm rot="5400000">
          <a:off x="-526671" y="8614000"/>
          <a:ext cx="3511144" cy="24578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Unique feature </a:t>
          </a:r>
        </a:p>
      </dsp:txBody>
      <dsp:txXfrm rot="-5400000">
        <a:off x="1" y="9316230"/>
        <a:ext cx="2457801" cy="1053343"/>
      </dsp:txXfrm>
    </dsp:sp>
    <dsp:sp modelId="{4B0A78D4-6920-499F-9D1C-3701D1E9D4C1}">
      <dsp:nvSpPr>
        <dsp:cNvPr id="0" name=""/>
        <dsp:cNvSpPr/>
      </dsp:nvSpPr>
      <dsp:spPr>
        <a:xfrm rot="5400000">
          <a:off x="7386680" y="3043697"/>
          <a:ext cx="3057316" cy="128321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kern="1200" dirty="0">
              <a:latin typeface="Times New Roman" panose="02020603050405020304" pitchFamily="18" charset="0"/>
              <a:cs typeface="Times New Roman" panose="02020603050405020304" pitchFamily="18" charset="0"/>
            </a:rPr>
            <a:t>A CS namely, ASNA developed over the AS on 30</a:t>
          </a:r>
          <a:r>
            <a:rPr lang="en-IN" sz="2800" kern="1200" baseline="30000" dirty="0">
              <a:latin typeface="Times New Roman" panose="02020603050405020304" pitchFamily="18" charset="0"/>
              <a:cs typeface="Times New Roman" panose="02020603050405020304" pitchFamily="18" charset="0"/>
            </a:rPr>
            <a:t>th</a:t>
          </a:r>
          <a:r>
            <a:rPr lang="en-IN" sz="2800" kern="1200" dirty="0">
              <a:latin typeface="Times New Roman" panose="02020603050405020304" pitchFamily="18" charset="0"/>
              <a:cs typeface="Times New Roman" panose="02020603050405020304" pitchFamily="18" charset="0"/>
            </a:rPr>
            <a:t> August 2024. This is the first CS over the AS basin during the month of August in the Indian meteorological satellite era</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IN" sz="2800" kern="1200" dirty="0">
              <a:latin typeface="Times New Roman" panose="02020603050405020304" pitchFamily="18" charset="0"/>
              <a:cs typeface="Times New Roman" panose="02020603050405020304" pitchFamily="18" charset="0"/>
            </a:rPr>
            <a:t>The total track length of cyclonic storm “ASNA” was 1780 km against average track length of 1032 km.</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en-IN" sz="2800" kern="1200" dirty="0">
              <a:latin typeface="Times New Roman" panose="02020603050405020304" pitchFamily="18" charset="0"/>
              <a:cs typeface="Times New Roman" panose="02020603050405020304" pitchFamily="18" charset="0"/>
            </a:rPr>
            <a:t>The total life period (depression to depression) of “ASNA” was 8 days &amp; 6 hours against the normal of 3 days &amp; 18 hours for cyclonic storm category over the NIO in monsoon season based on the data of 1990-2013.</a:t>
          </a:r>
          <a:endParaRPr lang="en-US" sz="2800" kern="1200" dirty="0">
            <a:latin typeface="Times New Roman" panose="02020603050405020304" pitchFamily="18" charset="0"/>
            <a:cs typeface="Times New Roman" panose="02020603050405020304" pitchFamily="18" charset="0"/>
          </a:endParaRPr>
        </a:p>
      </dsp:txBody>
      <dsp:txXfrm rot="-5400000">
        <a:off x="2499246" y="8080377"/>
        <a:ext cx="12682939" cy="27588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64805" y="13039344"/>
            <a:ext cx="2566777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29608" y="23554946"/>
            <a:ext cx="2113817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509868" y="9674352"/>
            <a:ext cx="1313586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51654" y="9674352"/>
            <a:ext cx="1313586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2"/>
            <a:ext cx="30189176" cy="42046546"/>
          </a:xfrm>
          <a:prstGeom prst="rect">
            <a:avLst/>
          </a:prstGeom>
        </p:spPr>
      </p:pic>
      <p:sp>
        <p:nvSpPr>
          <p:cNvPr id="2" name="Holder 2"/>
          <p:cNvSpPr>
            <a:spLocks noGrp="1"/>
          </p:cNvSpPr>
          <p:nvPr>
            <p:ph type="title"/>
          </p:nvPr>
        </p:nvSpPr>
        <p:spPr>
          <a:xfrm>
            <a:off x="1509869" y="1682496"/>
            <a:ext cx="2717764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509869" y="9674352"/>
            <a:ext cx="27177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046073" y="41109375"/>
            <a:ext cx="168623" cy="89768"/>
          </a:xfrm>
          <a:prstGeom prst="rect">
            <a:avLst/>
          </a:prstGeom>
        </p:spPr>
        <p:txBody>
          <a:bodyPr wrap="square" lIns="0" tIns="0" rIns="0" bIns="0">
            <a:spAutoFit/>
          </a:bodyPr>
          <a:lstStyle>
            <a:lvl1pPr>
              <a:defRPr sz="650" b="0" i="0">
                <a:solidFill>
                  <a:srgbClr val="231F20"/>
                </a:solidFill>
                <a:latin typeface="Arial"/>
                <a:cs typeface="Arial"/>
              </a:defRPr>
            </a:lvl1pPr>
          </a:lstStyle>
          <a:p>
            <a:pPr marL="12700">
              <a:lnSpc>
                <a:spcPts val="745"/>
              </a:lnSpc>
            </a:pPr>
            <a:r>
              <a:rPr lang="en-US" spc="-140"/>
              <a:t>a</a:t>
            </a:r>
            <a:endParaRPr lang="en-US" spc="-140" dirty="0"/>
          </a:p>
        </p:txBody>
      </p:sp>
      <p:sp>
        <p:nvSpPr>
          <p:cNvPr id="5" name="Holder 5"/>
          <p:cNvSpPr>
            <a:spLocks noGrp="1"/>
          </p:cNvSpPr>
          <p:nvPr>
            <p:ph type="dt" sz="half" idx="6"/>
          </p:nvPr>
        </p:nvSpPr>
        <p:spPr>
          <a:xfrm>
            <a:off x="1509868" y="39118036"/>
            <a:ext cx="6945397"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14-Feb-25</a:t>
            </a:fld>
            <a:endParaRPr lang="en-US"/>
          </a:p>
        </p:txBody>
      </p:sp>
      <p:sp>
        <p:nvSpPr>
          <p:cNvPr id="6" name="Holder 6"/>
          <p:cNvSpPr>
            <a:spLocks noGrp="1"/>
          </p:cNvSpPr>
          <p:nvPr>
            <p:ph type="sldNum" sz="quarter" idx="7"/>
          </p:nvPr>
        </p:nvSpPr>
        <p:spPr>
          <a:xfrm>
            <a:off x="21742119" y="39118036"/>
            <a:ext cx="6945397"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gif"/><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1.gif"/><Relationship Id="rId1" Type="http://schemas.openxmlformats.org/officeDocument/2006/relationships/slideLayout" Target="../slideLayouts/slideLayout5.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diagramColors" Target="../diagrams/colors1.xml"/><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diagramQuickStyle" Target="../diagrams/quickStyle1.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20004" y="762000"/>
            <a:ext cx="21204972" cy="3458814"/>
          </a:xfrm>
          <a:custGeom>
            <a:avLst/>
            <a:gdLst/>
            <a:ahLst/>
            <a:cxnLst/>
            <a:rect l="l" t="t" r="r" b="b"/>
            <a:pathLst>
              <a:path w="8482965" h="383539">
                <a:moveTo>
                  <a:pt x="8264829" y="0"/>
                </a:moveTo>
                <a:lnTo>
                  <a:pt x="217685" y="0"/>
                </a:lnTo>
                <a:lnTo>
                  <a:pt x="159988" y="3437"/>
                </a:lnTo>
                <a:lnTo>
                  <a:pt x="108035" y="13129"/>
                </a:lnTo>
                <a:lnTo>
                  <a:pt x="63944" y="28143"/>
                </a:lnTo>
                <a:lnTo>
                  <a:pt x="29830" y="47549"/>
                </a:lnTo>
                <a:lnTo>
                  <a:pt x="0" y="95810"/>
                </a:lnTo>
                <a:lnTo>
                  <a:pt x="0" y="287423"/>
                </a:lnTo>
                <a:lnTo>
                  <a:pt x="29830" y="335684"/>
                </a:lnTo>
                <a:lnTo>
                  <a:pt x="63944" y="355089"/>
                </a:lnTo>
                <a:lnTo>
                  <a:pt x="108035" y="370104"/>
                </a:lnTo>
                <a:lnTo>
                  <a:pt x="159988" y="379796"/>
                </a:lnTo>
                <a:lnTo>
                  <a:pt x="217685" y="383233"/>
                </a:lnTo>
                <a:lnTo>
                  <a:pt x="8264829" y="383233"/>
                </a:lnTo>
                <a:lnTo>
                  <a:pt x="8322527" y="379796"/>
                </a:lnTo>
                <a:lnTo>
                  <a:pt x="8374479" y="370104"/>
                </a:lnTo>
                <a:lnTo>
                  <a:pt x="8418570" y="355089"/>
                </a:lnTo>
                <a:lnTo>
                  <a:pt x="8452683" y="335684"/>
                </a:lnTo>
                <a:lnTo>
                  <a:pt x="8482514" y="287423"/>
                </a:lnTo>
                <a:lnTo>
                  <a:pt x="8482514" y="95810"/>
                </a:lnTo>
                <a:lnTo>
                  <a:pt x="8452683" y="47549"/>
                </a:lnTo>
                <a:lnTo>
                  <a:pt x="8418570" y="28143"/>
                </a:lnTo>
                <a:lnTo>
                  <a:pt x="8374479" y="13129"/>
                </a:lnTo>
                <a:lnTo>
                  <a:pt x="8322527" y="3437"/>
                </a:lnTo>
                <a:lnTo>
                  <a:pt x="8264829" y="0"/>
                </a:lnTo>
                <a:close/>
              </a:path>
            </a:pathLst>
          </a:custGeom>
          <a:solidFill>
            <a:srgbClr val="92D050"/>
          </a:solidFill>
        </p:spPr>
        <p:txBody>
          <a:bodyPr wrap="square" lIns="0" tIns="0" rIns="0" bIns="0" rtlCol="0"/>
          <a:lstStyle/>
          <a:p>
            <a:pPr marL="0" marR="0" algn="ctr">
              <a:lnSpc>
                <a:spcPct val="107000"/>
              </a:lnSpc>
              <a:spcBef>
                <a:spcPts val="0"/>
              </a:spcBef>
              <a:spcAft>
                <a:spcPts val="800"/>
              </a:spcAft>
            </a:pPr>
            <a:r>
              <a:rPr lang="en-US" sz="5400" b="1" dirty="0">
                <a:effectLst/>
                <a:latin typeface="Times New Roman" pitchFamily="18" charset="0"/>
                <a:ea typeface="Calibri" panose="020F0502020204030204" pitchFamily="34" charset="0"/>
                <a:cs typeface="Times New Roman" pitchFamily="18" charset="0"/>
              </a:rPr>
              <a:t>Meteorological Analysis of a unique Cyclonic Storm – ASNA during monsoon 2024</a:t>
            </a:r>
          </a:p>
          <a:p>
            <a:pPr marL="0" marR="0" algn="ctr">
              <a:lnSpc>
                <a:spcPct val="107000"/>
              </a:lnSpc>
              <a:spcBef>
                <a:spcPts val="0"/>
              </a:spcBef>
              <a:spcAft>
                <a:spcPts val="800"/>
              </a:spcAft>
            </a:pPr>
            <a:r>
              <a:rPr lang="en-US" sz="3600" b="1" dirty="0" err="1">
                <a:effectLst/>
                <a:latin typeface="Times New Roman" pitchFamily="18" charset="0"/>
                <a:ea typeface="Calibri" panose="020F0502020204030204" pitchFamily="34" charset="0"/>
                <a:cs typeface="Times New Roman" pitchFamily="18" charset="0"/>
              </a:rPr>
              <a:t>Santosh</a:t>
            </a:r>
            <a:r>
              <a:rPr lang="en-US" sz="3600" b="1" dirty="0">
                <a:effectLst/>
                <a:latin typeface="Times New Roman" pitchFamily="18" charset="0"/>
                <a:ea typeface="Calibri" panose="020F0502020204030204" pitchFamily="34" charset="0"/>
                <a:cs typeface="Times New Roman" pitchFamily="18" charset="0"/>
              </a:rPr>
              <a:t> Singh, </a:t>
            </a:r>
            <a:r>
              <a:rPr lang="en-US" sz="3600" b="1" dirty="0" err="1">
                <a:effectLst/>
                <a:latin typeface="Times New Roman" pitchFamily="18" charset="0"/>
                <a:ea typeface="Calibri" panose="020F0502020204030204" pitchFamily="34" charset="0"/>
                <a:cs typeface="Times New Roman" pitchFamily="18" charset="0"/>
              </a:rPr>
              <a:t>Shashi</a:t>
            </a:r>
            <a:r>
              <a:rPr lang="en-US" sz="3600" b="1" dirty="0">
                <a:effectLst/>
                <a:latin typeface="Times New Roman" pitchFamily="18" charset="0"/>
                <a:ea typeface="Calibri" panose="020F0502020204030204" pitchFamily="34" charset="0"/>
                <a:cs typeface="Times New Roman" pitchFamily="18" charset="0"/>
              </a:rPr>
              <a:t> Kant, and </a:t>
            </a:r>
            <a:r>
              <a:rPr lang="en-US" sz="3600" b="1" dirty="0" err="1">
                <a:effectLst/>
                <a:latin typeface="Times New Roman" pitchFamily="18" charset="0"/>
                <a:ea typeface="Calibri" panose="020F0502020204030204" pitchFamily="34" charset="0"/>
                <a:cs typeface="Times New Roman" pitchFamily="18" charset="0"/>
              </a:rPr>
              <a:t>Satya</a:t>
            </a:r>
            <a:r>
              <a:rPr lang="en-US" sz="3600" b="1" dirty="0">
                <a:effectLst/>
                <a:latin typeface="Times New Roman" pitchFamily="18" charset="0"/>
                <a:ea typeface="Calibri" panose="020F0502020204030204" pitchFamily="34" charset="0"/>
                <a:cs typeface="Times New Roman" pitchFamily="18" charset="0"/>
              </a:rPr>
              <a:t> </a:t>
            </a:r>
            <a:r>
              <a:rPr lang="en-US" sz="3600" b="1" dirty="0" err="1">
                <a:effectLst/>
                <a:latin typeface="Times New Roman" pitchFamily="18" charset="0"/>
                <a:ea typeface="Calibri" panose="020F0502020204030204" pitchFamily="34" charset="0"/>
                <a:cs typeface="Times New Roman" pitchFamily="18" charset="0"/>
              </a:rPr>
              <a:t>Prakash</a:t>
            </a:r>
            <a:endParaRPr lang="en-US" sz="3600" dirty="0">
              <a:effectLst/>
              <a:latin typeface="Times New Roman" pitchFamily="18" charset="0"/>
              <a:ea typeface="Calibri" panose="020F0502020204030204" pitchFamily="34" charset="0"/>
              <a:cs typeface="Times New Roman" pitchFamily="18" charset="0"/>
            </a:endParaRPr>
          </a:p>
          <a:p>
            <a:pPr marL="0" marR="0" algn="ctr">
              <a:lnSpc>
                <a:spcPct val="107000"/>
              </a:lnSpc>
              <a:spcBef>
                <a:spcPts val="0"/>
              </a:spcBef>
              <a:spcAft>
                <a:spcPts val="800"/>
              </a:spcAft>
            </a:pPr>
            <a:r>
              <a:rPr lang="en-US" sz="3600" dirty="0">
                <a:effectLst/>
                <a:latin typeface="Times New Roman" pitchFamily="18" charset="0"/>
                <a:ea typeface="Calibri" panose="020F0502020204030204" pitchFamily="34" charset="0"/>
                <a:cs typeface="Times New Roman" pitchFamily="18" charset="0"/>
              </a:rPr>
              <a:t>India Meteorological Department, Ministry of Earth Sciences, New Delhi-110003</a:t>
            </a:r>
          </a:p>
        </p:txBody>
      </p:sp>
      <p:pic>
        <p:nvPicPr>
          <p:cNvPr id="103" name="Picture 102" descr="IMD  ADD.png"/>
          <p:cNvPicPr>
            <a:picLocks noChangeAspect="1"/>
          </p:cNvPicPr>
          <p:nvPr/>
        </p:nvPicPr>
        <p:blipFill>
          <a:blip r:embed="rId2" cstate="print"/>
          <a:stretch>
            <a:fillRect/>
          </a:stretch>
        </p:blipFill>
        <p:spPr>
          <a:xfrm>
            <a:off x="10250620" y="39866401"/>
            <a:ext cx="9408980" cy="2099289"/>
          </a:xfrm>
          <a:prstGeom prst="rect">
            <a:avLst/>
          </a:prstGeom>
        </p:spPr>
      </p:pic>
      <p:pic>
        <p:nvPicPr>
          <p:cNvPr id="104" name="Picture 103" descr="IMD IMAGE.png"/>
          <p:cNvPicPr>
            <a:picLocks noChangeAspect="1"/>
          </p:cNvPicPr>
          <p:nvPr/>
        </p:nvPicPr>
        <p:blipFill>
          <a:blip r:embed="rId3" cstate="print"/>
          <a:stretch>
            <a:fillRect/>
          </a:stretch>
        </p:blipFill>
        <p:spPr>
          <a:xfrm>
            <a:off x="24908942" y="38344519"/>
            <a:ext cx="5266258" cy="3621171"/>
          </a:xfrm>
          <a:prstGeom prst="rect">
            <a:avLst/>
          </a:prstGeom>
        </p:spPr>
      </p:pic>
      <p:pic>
        <p:nvPicPr>
          <p:cNvPr id="105" name="Picture 104" descr="ALIPORE.png"/>
          <p:cNvPicPr>
            <a:picLocks noChangeAspect="1"/>
          </p:cNvPicPr>
          <p:nvPr/>
        </p:nvPicPr>
        <p:blipFill>
          <a:blip r:embed="rId4" cstate="print"/>
          <a:stretch>
            <a:fillRect/>
          </a:stretch>
        </p:blipFill>
        <p:spPr>
          <a:xfrm>
            <a:off x="406559" y="39733727"/>
            <a:ext cx="4681739" cy="2379006"/>
          </a:xfrm>
          <a:prstGeom prst="rect">
            <a:avLst/>
          </a:prstGeom>
        </p:spPr>
      </p:pic>
      <p:sp>
        <p:nvSpPr>
          <p:cNvPr id="107" name="Rectangle 106"/>
          <p:cNvSpPr/>
          <p:nvPr/>
        </p:nvSpPr>
        <p:spPr>
          <a:xfrm>
            <a:off x="406560" y="41629666"/>
            <a:ext cx="3013444" cy="483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Alipore Observatory, Kolkata</a:t>
            </a:r>
          </a:p>
        </p:txBody>
      </p:sp>
      <p:pic>
        <p:nvPicPr>
          <p:cNvPr id="109" name="Picture 108" descr="150 years Logo IMD.png"/>
          <p:cNvPicPr>
            <a:picLocks noChangeAspect="1"/>
          </p:cNvPicPr>
          <p:nvPr/>
        </p:nvPicPr>
        <p:blipFill>
          <a:blip r:embed="rId5" cstate="print"/>
          <a:stretch>
            <a:fillRect/>
          </a:stretch>
        </p:blipFill>
        <p:spPr>
          <a:xfrm>
            <a:off x="25222200" y="722158"/>
            <a:ext cx="4088844" cy="3087842"/>
          </a:xfrm>
          <a:prstGeom prst="rect">
            <a:avLst/>
          </a:prstGeom>
        </p:spPr>
      </p:pic>
      <p:pic>
        <p:nvPicPr>
          <p:cNvPr id="110" name="Picture 109"/>
          <p:cNvPicPr/>
          <p:nvPr/>
        </p:nvPicPr>
        <p:blipFill>
          <a:blip r:embed="rId6" cstate="print">
            <a:extLst>
              <a:ext uri="{28A0092B-C50C-407E-A947-70E740481C1C}">
                <a14:useLocalDpi xmlns:a14="http://schemas.microsoft.com/office/drawing/2010/main" val="0"/>
              </a:ext>
            </a:extLst>
          </a:blip>
          <a:stretch>
            <a:fillRect/>
          </a:stretch>
        </p:blipFill>
        <p:spPr>
          <a:xfrm>
            <a:off x="762000" y="703792"/>
            <a:ext cx="2362200" cy="3505197"/>
          </a:xfrm>
          <a:prstGeom prst="rect">
            <a:avLst/>
          </a:prstGeom>
        </p:spPr>
      </p:pic>
      <p:graphicFrame>
        <p:nvGraphicFramePr>
          <p:cNvPr id="5" name="Diagram 4">
            <a:extLst>
              <a:ext uri="{FF2B5EF4-FFF2-40B4-BE49-F238E27FC236}">
                <a16:creationId xmlns:a16="http://schemas.microsoft.com/office/drawing/2014/main" id="{D37DEB60-AF7A-4723-A9B5-2621F4BC3017}"/>
              </a:ext>
            </a:extLst>
          </p:cNvPr>
          <p:cNvGraphicFramePr/>
          <p:nvPr>
            <p:extLst>
              <p:ext uri="{D42A27DB-BD31-4B8C-83A1-F6EECF244321}">
                <p14:modId xmlns:p14="http://schemas.microsoft.com/office/powerpoint/2010/main" val="709915448"/>
              </p:ext>
            </p:extLst>
          </p:nvPr>
        </p:nvGraphicFramePr>
        <p:xfrm>
          <a:off x="840921" y="7650078"/>
          <a:ext cx="15409400" cy="11684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Rectangle: Rounded Corners 28">
            <a:extLst>
              <a:ext uri="{FF2B5EF4-FFF2-40B4-BE49-F238E27FC236}">
                <a16:creationId xmlns:a16="http://schemas.microsoft.com/office/drawing/2014/main" id="{0D982DDC-2303-44E5-88D2-2E05EA45AAED}"/>
              </a:ext>
            </a:extLst>
          </p:cNvPr>
          <p:cNvSpPr/>
          <p:nvPr/>
        </p:nvSpPr>
        <p:spPr>
          <a:xfrm>
            <a:off x="17098899" y="7497011"/>
            <a:ext cx="11522202" cy="7557703"/>
          </a:xfrm>
          <a:prstGeom prst="roundRect">
            <a:avLst/>
          </a:prstGeom>
          <a:blipFill rotWithShape="1">
            <a:blip r:embed="rId12"/>
            <a:srcRect/>
            <a:stretch>
              <a:fillRect l="-14000" r="-14000"/>
            </a:stretch>
          </a:bli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35224DEB-A91C-4697-8E71-D51CFD69F2F4}"/>
              </a:ext>
            </a:extLst>
          </p:cNvPr>
          <p:cNvSpPr txBox="1"/>
          <p:nvPr/>
        </p:nvSpPr>
        <p:spPr>
          <a:xfrm>
            <a:off x="16952438" y="15104528"/>
            <a:ext cx="11175657" cy="584775"/>
          </a:xfrm>
          <a:prstGeom prst="rect">
            <a:avLst/>
          </a:prstGeom>
          <a:noFill/>
        </p:spPr>
        <p:txBody>
          <a:bodyPr wrap="square">
            <a:spAutoFit/>
          </a:bodyPr>
          <a:lstStyle/>
          <a:p>
            <a:pPr lvl="0" algn="ctr"/>
            <a:r>
              <a:rPr lang="en-IN" sz="3200" b="1" dirty="0">
                <a:latin typeface="Times New Roman" panose="02020603050405020304" pitchFamily="18" charset="0"/>
                <a:cs typeface="Times New Roman" panose="02020603050405020304" pitchFamily="18" charset="0"/>
              </a:rPr>
              <a:t>Fig.1(a): Track of Cyclonic Storm “ASNA”</a:t>
            </a:r>
            <a:endParaRPr lang="en-US" sz="32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DED38816-8842-4BAA-BC27-6E2F4F42A61E}"/>
              </a:ext>
            </a:extLst>
          </p:cNvPr>
          <p:cNvSpPr txBox="1"/>
          <p:nvPr/>
        </p:nvSpPr>
        <p:spPr>
          <a:xfrm>
            <a:off x="533864" y="35758708"/>
            <a:ext cx="15087600" cy="1179554"/>
          </a:xfrm>
          <a:prstGeom prst="rect">
            <a:avLst/>
          </a:prstGeom>
          <a:noFill/>
        </p:spPr>
        <p:txBody>
          <a:bodyPr wrap="square">
            <a:spAutoFit/>
          </a:bodyPr>
          <a:lstStyle/>
          <a:p>
            <a:pPr marL="540385" marR="243205" indent="-540385" algn="just">
              <a:lnSpc>
                <a:spcPct val="115000"/>
              </a:lnSpc>
              <a:spcBef>
                <a:spcPts val="0"/>
              </a:spcBef>
              <a:spcAft>
                <a:spcPts val="0"/>
              </a:spcAft>
            </a:pP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Fig.2:(a</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3200" dirty="0">
                <a:effectLst/>
                <a:latin typeface="Times New Roman" panose="02020603050405020304" pitchFamily="18" charset="0"/>
                <a:ea typeface="Calibri" panose="020F0502020204030204" pitchFamily="34" charset="0"/>
              </a:rPr>
              <a:t> </a:t>
            </a:r>
            <a:r>
              <a:rPr lang="en-IN" sz="3200" b="1" dirty="0">
                <a:effectLst/>
                <a:latin typeface="Times New Roman" panose="02020603050405020304" pitchFamily="18" charset="0"/>
                <a:ea typeface="Calibri" panose="020F0502020204030204" pitchFamily="34" charset="0"/>
              </a:rPr>
              <a:t>active microwave imagery from the Oceansat-3 scatterometer</a:t>
            </a: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3200" b="1" dirty="0">
                <a:latin typeface="Times New Roman" panose="02020603050405020304" pitchFamily="18" charset="0"/>
                <a:ea typeface="Calibri" panose="020F0502020204030204" pitchFamily="34" charset="0"/>
                <a:cs typeface="Times New Roman" panose="02020603050405020304" pitchFamily="18" charset="0"/>
              </a:rPr>
              <a:t> An example of Multiplatform Satellite Surface Wind</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D4A35A4-8BFE-4A1C-A272-BE7DF479B034}"/>
              </a:ext>
            </a:extLst>
          </p:cNvPr>
          <p:cNvSpPr txBox="1"/>
          <p:nvPr/>
        </p:nvSpPr>
        <p:spPr>
          <a:xfrm>
            <a:off x="914400" y="4495800"/>
            <a:ext cx="28041600" cy="2862322"/>
          </a:xfrm>
          <a:prstGeom prst="rect">
            <a:avLst/>
          </a:prstGeom>
          <a:noFill/>
          <a:ln w="25400">
            <a:solidFill>
              <a:schemeClr val="tx1"/>
            </a:solidFill>
          </a:ln>
        </p:spPr>
        <p:txBody>
          <a:bodyPr wrap="square">
            <a:spAutoFit/>
          </a:bodyPr>
          <a:lstStyle/>
          <a:p>
            <a:pPr lvl="0" algn="just"/>
            <a:r>
              <a:rPr lang="en-IN" sz="3600" b="1" i="1" dirty="0">
                <a:latin typeface="Times New Roman" pitchFamily="18" charset="0"/>
                <a:cs typeface="Times New Roman" pitchFamily="18" charset="0"/>
              </a:rPr>
              <a:t>Abstract: </a:t>
            </a:r>
            <a:r>
              <a:rPr lang="en-IN" sz="3600" dirty="0">
                <a:latin typeface="Times New Roman" pitchFamily="18" charset="0"/>
                <a:cs typeface="Times New Roman" pitchFamily="18" charset="0"/>
              </a:rPr>
              <a:t>During the peak monsoon months, only two and three cyclonic storms moved over the Arabian Sea in July and August months, respectively in the recorded history. A unique cyclonic storm – ‘ASNA’ formed over the Arabian Sea on 30</a:t>
            </a:r>
            <a:r>
              <a:rPr lang="en-IN" sz="3600" baseline="30000" dirty="0">
                <a:latin typeface="Times New Roman" pitchFamily="18" charset="0"/>
                <a:cs typeface="Times New Roman" pitchFamily="18" charset="0"/>
              </a:rPr>
              <a:t>th</a:t>
            </a:r>
            <a:r>
              <a:rPr lang="en-IN" sz="3600" dirty="0">
                <a:latin typeface="Times New Roman" pitchFamily="18" charset="0"/>
                <a:cs typeface="Times New Roman" pitchFamily="18" charset="0"/>
              </a:rPr>
              <a:t> August 2024 and weakened into a Deep Depression over the Northwest Arabian Sea on 1</a:t>
            </a:r>
            <a:r>
              <a:rPr lang="en-IN" sz="3600" baseline="30000" dirty="0">
                <a:latin typeface="Times New Roman" pitchFamily="18" charset="0"/>
                <a:cs typeface="Times New Roman" pitchFamily="18" charset="0"/>
              </a:rPr>
              <a:t>st</a:t>
            </a:r>
            <a:r>
              <a:rPr lang="en-IN" sz="3600" dirty="0">
                <a:latin typeface="Times New Roman" pitchFamily="18" charset="0"/>
                <a:cs typeface="Times New Roman" pitchFamily="18" charset="0"/>
              </a:rPr>
              <a:t> September. It was the first cyclonic storm over the Arabian Sea during the peak monsoon months in the Indian meteorological satellite era. In this study, rainfall associated with changes in intensity of this cyclonic storm across its path is examined using satellite and rain gauge observations. The other meteorological parameters have also been examined to explore the characteristics of this unique cyclonic storm.</a:t>
            </a:r>
            <a:r>
              <a:rPr lang="en-IN" sz="3600" dirty="0"/>
              <a:t> </a:t>
            </a:r>
            <a:endParaRPr lang="en-US" sz="3600" dirty="0"/>
          </a:p>
        </p:txBody>
      </p:sp>
      <p:sp>
        <p:nvSpPr>
          <p:cNvPr id="2" name="Rectangle 1"/>
          <p:cNvSpPr/>
          <p:nvPr/>
        </p:nvSpPr>
        <p:spPr>
          <a:xfrm>
            <a:off x="851414" y="7376603"/>
            <a:ext cx="15843762" cy="119583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1E21942B-E9EA-4D62-8573-E8CD7299B6F6}"/>
              </a:ext>
            </a:extLst>
          </p:cNvPr>
          <p:cNvSpPr txBox="1"/>
          <p:nvPr/>
        </p:nvSpPr>
        <p:spPr>
          <a:xfrm>
            <a:off x="1162721" y="7644933"/>
            <a:ext cx="11650318" cy="646331"/>
          </a:xfrm>
          <a:prstGeom prst="rect">
            <a:avLst/>
          </a:prstGeom>
          <a:noFill/>
        </p:spPr>
        <p:txBody>
          <a:bodyPr wrap="square" rtlCol="0">
            <a:spAutoFit/>
          </a:bodyPr>
          <a:lstStyle/>
          <a:p>
            <a:r>
              <a:rPr lang="en-US" sz="3600" b="1" i="1" dirty="0">
                <a:latin typeface="Times New Roman" pitchFamily="18" charset="0"/>
                <a:cs typeface="Times New Roman" pitchFamily="18" charset="0"/>
              </a:rPr>
              <a:t>Salient Features of Cyclonic Storm “ASNA”</a:t>
            </a:r>
          </a:p>
        </p:txBody>
      </p:sp>
      <p:pic>
        <p:nvPicPr>
          <p:cNvPr id="20" name="Picture 19">
            <a:extLst>
              <a:ext uri="{FF2B5EF4-FFF2-40B4-BE49-F238E27FC236}">
                <a16:creationId xmlns:a16="http://schemas.microsoft.com/office/drawing/2014/main" id="{B5281FAB-1E17-43D4-BC99-1A64CBEC0338}"/>
              </a:ext>
            </a:extLst>
          </p:cNvPr>
          <p:cNvPicPr>
            <a:picLocks noChangeAspect="1"/>
          </p:cNvPicPr>
          <p:nvPr/>
        </p:nvPicPr>
        <p:blipFill rotWithShape="1">
          <a:blip r:embed="rId13">
            <a:extLst>
              <a:ext uri="{28A0092B-C50C-407E-A947-70E740481C1C}">
                <a14:useLocalDpi xmlns:a14="http://schemas.microsoft.com/office/drawing/2010/main" val="0"/>
              </a:ext>
            </a:extLst>
          </a:blip>
          <a:srcRect b="73302"/>
          <a:stretch/>
        </p:blipFill>
        <p:spPr>
          <a:xfrm>
            <a:off x="16815232" y="15776755"/>
            <a:ext cx="13364884" cy="4312093"/>
          </a:xfrm>
          <a:prstGeom prst="rect">
            <a:avLst/>
          </a:prstGeom>
        </p:spPr>
      </p:pic>
      <p:grpSp>
        <p:nvGrpSpPr>
          <p:cNvPr id="6" name="Group 5">
            <a:extLst>
              <a:ext uri="{FF2B5EF4-FFF2-40B4-BE49-F238E27FC236}">
                <a16:creationId xmlns:a16="http://schemas.microsoft.com/office/drawing/2014/main" id="{692FB1CB-C00D-40C0-B27E-7041FA5C98B5}"/>
              </a:ext>
            </a:extLst>
          </p:cNvPr>
          <p:cNvGrpSpPr/>
          <p:nvPr/>
        </p:nvGrpSpPr>
        <p:grpSpPr>
          <a:xfrm>
            <a:off x="16514855" y="21033745"/>
            <a:ext cx="13660345" cy="6302820"/>
            <a:chOff x="16519771" y="20625339"/>
            <a:chExt cx="13660345" cy="6302820"/>
          </a:xfrm>
        </p:grpSpPr>
        <p:pic>
          <p:nvPicPr>
            <p:cNvPr id="22" name="Picture 21">
              <a:extLst>
                <a:ext uri="{FF2B5EF4-FFF2-40B4-BE49-F238E27FC236}">
                  <a16:creationId xmlns:a16="http://schemas.microsoft.com/office/drawing/2014/main" id="{493EE854-A6BD-4F3A-9A69-532BE2FE8AA8}"/>
                </a:ext>
              </a:extLst>
            </p:cNvPr>
            <p:cNvPicPr>
              <a:picLocks noChangeAspect="1"/>
            </p:cNvPicPr>
            <p:nvPr/>
          </p:nvPicPr>
          <p:blipFill rotWithShape="1">
            <a:blip r:embed="rId14">
              <a:extLst>
                <a:ext uri="{28A0092B-C50C-407E-A947-70E740481C1C}">
                  <a14:useLocalDpi xmlns:a14="http://schemas.microsoft.com/office/drawing/2010/main" val="0"/>
                </a:ext>
              </a:extLst>
            </a:blip>
            <a:srcRect t="51199" r="49761"/>
            <a:stretch/>
          </p:blipFill>
          <p:spPr bwMode="auto">
            <a:xfrm>
              <a:off x="23111434" y="20625339"/>
              <a:ext cx="7068682" cy="6249326"/>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83A3B7EC-5304-49CA-A46B-83E8747078AA}"/>
                </a:ext>
              </a:extLst>
            </p:cNvPr>
            <p:cNvPicPr>
              <a:picLocks noChangeAspect="1"/>
            </p:cNvPicPr>
            <p:nvPr/>
          </p:nvPicPr>
          <p:blipFill rotWithShape="1">
            <a:blip r:embed="rId14">
              <a:extLst>
                <a:ext uri="{28A0092B-C50C-407E-A947-70E740481C1C}">
                  <a14:useLocalDpi xmlns:a14="http://schemas.microsoft.com/office/drawing/2010/main" val="0"/>
                </a:ext>
              </a:extLst>
            </a:blip>
            <a:srcRect l="50735" t="51199"/>
            <a:stretch/>
          </p:blipFill>
          <p:spPr bwMode="auto">
            <a:xfrm>
              <a:off x="16519771" y="20632713"/>
              <a:ext cx="6982819" cy="6295446"/>
            </a:xfrm>
            <a:prstGeom prst="rect">
              <a:avLst/>
            </a:prstGeom>
            <a:noFill/>
            <a:ln>
              <a:noFill/>
            </a:ln>
            <a:extLst>
              <a:ext uri="{53640926-AAD7-44D8-BBD7-CCE9431645EC}">
                <a14:shadowObscured xmlns:a14="http://schemas.microsoft.com/office/drawing/2010/main"/>
              </a:ext>
            </a:extLst>
          </p:spPr>
        </p:pic>
      </p:grpSp>
      <p:sp>
        <p:nvSpPr>
          <p:cNvPr id="24" name="TextBox 23">
            <a:extLst>
              <a:ext uri="{FF2B5EF4-FFF2-40B4-BE49-F238E27FC236}">
                <a16:creationId xmlns:a16="http://schemas.microsoft.com/office/drawing/2014/main" id="{749C14D1-1100-454D-8EA4-D9F02A3502ED}"/>
              </a:ext>
            </a:extLst>
          </p:cNvPr>
          <p:cNvSpPr txBox="1"/>
          <p:nvPr/>
        </p:nvSpPr>
        <p:spPr>
          <a:xfrm>
            <a:off x="16695176" y="20356650"/>
            <a:ext cx="12032224" cy="584775"/>
          </a:xfrm>
          <a:prstGeom prst="rect">
            <a:avLst/>
          </a:prstGeom>
          <a:noFill/>
        </p:spPr>
        <p:txBody>
          <a:bodyPr wrap="square">
            <a:spAutoFit/>
          </a:bodyPr>
          <a:lstStyle/>
          <a:p>
            <a:pPr lvl="0" algn="ctr"/>
            <a:r>
              <a:rPr lang="en-IN" sz="3200" b="1" dirty="0">
                <a:latin typeface="Times New Roman" panose="02020603050405020304" pitchFamily="18" charset="0"/>
                <a:cs typeface="Times New Roman" panose="02020603050405020304" pitchFamily="18" charset="0"/>
              </a:rPr>
              <a:t>Fig.1(b): An example of Wind Shear with Cyclonic Storm “ASNA”</a:t>
            </a:r>
            <a:endParaRPr lang="en-US"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BA5CB8E-932C-46D2-B3FC-7839D70C2067}"/>
              </a:ext>
            </a:extLst>
          </p:cNvPr>
          <p:cNvSpPr txBox="1"/>
          <p:nvPr/>
        </p:nvSpPr>
        <p:spPr>
          <a:xfrm>
            <a:off x="17123459" y="27395414"/>
            <a:ext cx="11175657" cy="584775"/>
          </a:xfrm>
          <a:prstGeom prst="rect">
            <a:avLst/>
          </a:prstGeom>
          <a:noFill/>
        </p:spPr>
        <p:txBody>
          <a:bodyPr wrap="square">
            <a:spAutoFit/>
          </a:bodyPr>
          <a:lstStyle/>
          <a:p>
            <a:pPr lvl="0" algn="ctr"/>
            <a:r>
              <a:rPr lang="en-IN" sz="3200" b="1" dirty="0">
                <a:latin typeface="Times New Roman" panose="02020603050405020304" pitchFamily="18" charset="0"/>
                <a:cs typeface="Times New Roman" panose="02020603050405020304" pitchFamily="18" charset="0"/>
              </a:rPr>
              <a:t>Fig.1(d): Rainfall associated with Cyclonic Storm “ASNA”</a:t>
            </a:r>
            <a:endParaRPr lang="en-US" sz="3200" b="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BF7038B-184D-44C8-9FA6-EBEADC7681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059400" y="28022750"/>
            <a:ext cx="9296399" cy="8418414"/>
          </a:xfrm>
          <a:prstGeom prst="rect">
            <a:avLst/>
          </a:prstGeom>
        </p:spPr>
      </p:pic>
      <p:sp>
        <p:nvSpPr>
          <p:cNvPr id="35" name="TextBox 34">
            <a:extLst>
              <a:ext uri="{FF2B5EF4-FFF2-40B4-BE49-F238E27FC236}">
                <a16:creationId xmlns:a16="http://schemas.microsoft.com/office/drawing/2014/main" id="{2B6C070C-A980-4E0A-A147-29D572DD9E13}"/>
              </a:ext>
            </a:extLst>
          </p:cNvPr>
          <p:cNvSpPr txBox="1"/>
          <p:nvPr/>
        </p:nvSpPr>
        <p:spPr>
          <a:xfrm>
            <a:off x="17602200" y="36387670"/>
            <a:ext cx="12877800" cy="584775"/>
          </a:xfrm>
          <a:prstGeom prst="rect">
            <a:avLst/>
          </a:prstGeom>
          <a:noFill/>
        </p:spPr>
        <p:txBody>
          <a:bodyPr wrap="square">
            <a:spAutoFit/>
          </a:bodyPr>
          <a:lstStyle/>
          <a:p>
            <a:pPr algn="l"/>
            <a:r>
              <a:rPr lang="en-US" sz="3200" b="1" dirty="0">
                <a:latin typeface="Times New Roman" panose="02020603050405020304" pitchFamily="18" charset="0"/>
                <a:ea typeface="Calibri" panose="020F0502020204030204" pitchFamily="34" charset="0"/>
                <a:cs typeface="Times New Roman" panose="02020603050405020304" pitchFamily="18" charset="0"/>
              </a:rPr>
              <a:t>Fig1(g): An example of Advected Layer Precipitable Water</a:t>
            </a:r>
          </a:p>
        </p:txBody>
      </p:sp>
      <p:sp>
        <p:nvSpPr>
          <p:cNvPr id="28" name="TextBox 27">
            <a:extLst>
              <a:ext uri="{FF2B5EF4-FFF2-40B4-BE49-F238E27FC236}">
                <a16:creationId xmlns:a16="http://schemas.microsoft.com/office/drawing/2014/main" id="{4C35C2A2-B332-4F90-9BDF-18AFB4EE2EF7}"/>
              </a:ext>
            </a:extLst>
          </p:cNvPr>
          <p:cNvSpPr txBox="1"/>
          <p:nvPr/>
        </p:nvSpPr>
        <p:spPr>
          <a:xfrm>
            <a:off x="742605" y="38185593"/>
            <a:ext cx="22548240" cy="1200329"/>
          </a:xfrm>
          <a:prstGeom prst="rect">
            <a:avLst/>
          </a:prstGeom>
          <a:noFill/>
        </p:spPr>
        <p:txBody>
          <a:bodyPr wrap="square">
            <a:spAutoFit/>
          </a:bodyPr>
          <a:lstStyle/>
          <a:p>
            <a:r>
              <a:rPr lang="en-US" sz="3600" b="1" i="1" dirty="0">
                <a:latin typeface="Times New Roman" pitchFamily="18" charset="0"/>
                <a:cs typeface="Times New Roman" pitchFamily="18" charset="0"/>
              </a:rPr>
              <a:t>Acknowledgments:</a:t>
            </a:r>
            <a:r>
              <a:rPr lang="en-US" sz="3600" dirty="0">
                <a:latin typeface="Times New Roman" pitchFamily="18" charset="0"/>
                <a:cs typeface="Times New Roman" pitchFamily="18" charset="0"/>
              </a:rPr>
              <a:t> The authors are thankful to the Director General of Meteorology, IMD for all support for this study. The TC products obtained from CIRA website are also thankfully acknowledged.</a:t>
            </a:r>
          </a:p>
        </p:txBody>
      </p:sp>
      <p:grpSp>
        <p:nvGrpSpPr>
          <p:cNvPr id="19" name="Group 18">
            <a:extLst>
              <a:ext uri="{FF2B5EF4-FFF2-40B4-BE49-F238E27FC236}">
                <a16:creationId xmlns:a16="http://schemas.microsoft.com/office/drawing/2014/main" id="{C1BD0119-63D4-48C9-85AE-B5348EB26CE4}"/>
              </a:ext>
            </a:extLst>
          </p:cNvPr>
          <p:cNvGrpSpPr/>
          <p:nvPr/>
        </p:nvGrpSpPr>
        <p:grpSpPr>
          <a:xfrm>
            <a:off x="593488" y="27490605"/>
            <a:ext cx="15904266" cy="8206703"/>
            <a:chOff x="502787" y="27139710"/>
            <a:chExt cx="15904266" cy="8206703"/>
          </a:xfrm>
        </p:grpSpPr>
        <p:pic>
          <p:nvPicPr>
            <p:cNvPr id="8" name="Picture 7">
              <a:extLst>
                <a:ext uri="{FF2B5EF4-FFF2-40B4-BE49-F238E27FC236}">
                  <a16:creationId xmlns:a16="http://schemas.microsoft.com/office/drawing/2014/main" id="{8C1FFC16-BBA0-47B2-9730-077EED709D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69223" y="27139710"/>
              <a:ext cx="7437830" cy="8206703"/>
            </a:xfrm>
            <a:prstGeom prst="rect">
              <a:avLst/>
            </a:prstGeom>
          </p:spPr>
        </p:pic>
        <p:pic>
          <p:nvPicPr>
            <p:cNvPr id="10" name="Picture 9">
              <a:extLst>
                <a:ext uri="{FF2B5EF4-FFF2-40B4-BE49-F238E27FC236}">
                  <a16:creationId xmlns:a16="http://schemas.microsoft.com/office/drawing/2014/main" id="{EB4D58E0-BBC0-4FE5-BCB8-99B7BE73510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2787" y="27139711"/>
              <a:ext cx="8436782" cy="8206702"/>
            </a:xfrm>
            <a:prstGeom prst="rect">
              <a:avLst/>
            </a:prstGeom>
          </p:spPr>
        </p:pic>
      </p:grpSp>
      <p:grpSp>
        <p:nvGrpSpPr>
          <p:cNvPr id="18" name="Group 17">
            <a:extLst>
              <a:ext uri="{FF2B5EF4-FFF2-40B4-BE49-F238E27FC236}">
                <a16:creationId xmlns:a16="http://schemas.microsoft.com/office/drawing/2014/main" id="{085F99B5-041F-4EC1-AB84-D1632DDEDBB7}"/>
              </a:ext>
            </a:extLst>
          </p:cNvPr>
          <p:cNvGrpSpPr/>
          <p:nvPr/>
        </p:nvGrpSpPr>
        <p:grpSpPr>
          <a:xfrm>
            <a:off x="840921" y="19396304"/>
            <a:ext cx="15564735" cy="6709002"/>
            <a:chOff x="742950" y="19848053"/>
            <a:chExt cx="15564735" cy="5689679"/>
          </a:xfrm>
        </p:grpSpPr>
        <p:pic>
          <p:nvPicPr>
            <p:cNvPr id="14" name="Picture 13">
              <a:extLst>
                <a:ext uri="{FF2B5EF4-FFF2-40B4-BE49-F238E27FC236}">
                  <a16:creationId xmlns:a16="http://schemas.microsoft.com/office/drawing/2014/main" id="{E86FCB31-A6EE-4BA2-BEA1-1DFCB893CEF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2950" y="19873582"/>
              <a:ext cx="8100054" cy="5638623"/>
            </a:xfrm>
            <a:prstGeom prst="rect">
              <a:avLst/>
            </a:prstGeom>
          </p:spPr>
        </p:pic>
        <p:pic>
          <p:nvPicPr>
            <p:cNvPr id="16" name="Picture 15">
              <a:extLst>
                <a:ext uri="{FF2B5EF4-FFF2-40B4-BE49-F238E27FC236}">
                  <a16:creationId xmlns:a16="http://schemas.microsoft.com/office/drawing/2014/main" id="{FD9D120B-F954-4F17-8C1C-F479B76AC95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69854" y="19848053"/>
              <a:ext cx="7437831" cy="5689679"/>
            </a:xfrm>
            <a:prstGeom prst="rect">
              <a:avLst/>
            </a:prstGeom>
          </p:spPr>
        </p:pic>
      </p:grpSp>
      <p:sp>
        <p:nvSpPr>
          <p:cNvPr id="36" name="TextBox 35">
            <a:extLst>
              <a:ext uri="{FF2B5EF4-FFF2-40B4-BE49-F238E27FC236}">
                <a16:creationId xmlns:a16="http://schemas.microsoft.com/office/drawing/2014/main" id="{0E5FC4B4-37D9-43D1-952D-B152B010C9B5}"/>
              </a:ext>
            </a:extLst>
          </p:cNvPr>
          <p:cNvSpPr txBox="1"/>
          <p:nvPr/>
        </p:nvSpPr>
        <p:spPr>
          <a:xfrm>
            <a:off x="1057947" y="26259347"/>
            <a:ext cx="14563517" cy="1077218"/>
          </a:xfrm>
          <a:prstGeom prst="rect">
            <a:avLst/>
          </a:prstGeom>
          <a:noFill/>
        </p:spPr>
        <p:txBody>
          <a:bodyPr wrap="square">
            <a:spAutoFit/>
          </a:bodyPr>
          <a:lstStyle/>
          <a:p>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Fig. 1: (c) Historical Track of Cyclones in month of August (1891-2023) (B) Visible imaginary of </a:t>
            </a:r>
            <a:r>
              <a:rPr lang="en-IN" sz="3200" b="1" dirty="0">
                <a:latin typeface="Times New Roman" panose="02020603050405020304" pitchFamily="18" charset="0"/>
                <a:ea typeface="Calibri" panose="020F0502020204030204" pitchFamily="34" charset="0"/>
                <a:cs typeface="Times New Roman" panose="02020603050405020304" pitchFamily="18" charset="0"/>
              </a:rPr>
              <a:t>Cyclone Storm “ASNA” (31</a:t>
            </a:r>
            <a:r>
              <a:rPr lang="en-IN" sz="3200" b="1" baseline="30000" dirty="0">
                <a:latin typeface="Times New Roman" panose="02020603050405020304" pitchFamily="18" charset="0"/>
                <a:ea typeface="Calibri" panose="020F0502020204030204" pitchFamily="34" charset="0"/>
                <a:cs typeface="Times New Roman" panose="02020603050405020304" pitchFamily="18" charset="0"/>
              </a:rPr>
              <a:t>st</a:t>
            </a:r>
            <a:r>
              <a:rPr lang="en-IN" sz="3200" b="1" dirty="0">
                <a:latin typeface="Times New Roman" panose="02020603050405020304" pitchFamily="18" charset="0"/>
                <a:ea typeface="Calibri" panose="020F0502020204030204" pitchFamily="34" charset="0"/>
                <a:cs typeface="Times New Roman" panose="02020603050405020304" pitchFamily="18" charset="0"/>
              </a:rPr>
              <a:t> August 0315 UTC)</a:t>
            </a: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1861</TotalTime>
  <Words>589</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IMD  updated Banners_04-09-2023</dc:title>
  <dc:creator>Dinesh</dc:creator>
  <cp:lastModifiedBy>Santosh Singh</cp:lastModifiedBy>
  <cp:revision>53</cp:revision>
  <dcterms:created xsi:type="dcterms:W3CDTF">2024-01-10T07:36:48Z</dcterms:created>
  <dcterms:modified xsi:type="dcterms:W3CDTF">2025-02-14T07:46:10Z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CorelDRAW</vt:lpwstr>
  </property>
  <property fmtid="{D5CDD505-2E9C-101B-9397-08002B2CF9AE}" pid="4" name="LastSaved">
    <vt:filetime>2024-01-10T00:00:00Z</vt:filetime>
  </property>
  <property fmtid="{D5CDD505-2E9C-101B-9397-08002B2CF9AE}" pid="5" name="Producer">
    <vt:lpwstr>Corel PDF Engine Version 14.0.0.567</vt:lpwstr>
  </property>
</Properties>
</file>